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  <p:sldMasterId id="2147483850" r:id="rId2"/>
    <p:sldMasterId id="2147483873" r:id="rId3"/>
    <p:sldMasterId id="2147483898" r:id="rId4"/>
  </p:sldMasterIdLst>
  <p:notesMasterIdLst>
    <p:notesMasterId r:id="rId94"/>
  </p:notesMasterIdLst>
  <p:sldIdLst>
    <p:sldId id="256" r:id="rId5"/>
    <p:sldId id="257" r:id="rId6"/>
    <p:sldId id="283" r:id="rId7"/>
    <p:sldId id="476" r:id="rId8"/>
    <p:sldId id="477" r:id="rId9"/>
    <p:sldId id="478" r:id="rId10"/>
    <p:sldId id="480" r:id="rId11"/>
    <p:sldId id="483" r:id="rId12"/>
    <p:sldId id="482" r:id="rId13"/>
    <p:sldId id="479" r:id="rId14"/>
    <p:sldId id="484" r:id="rId15"/>
    <p:sldId id="485" r:id="rId16"/>
    <p:sldId id="486" r:id="rId17"/>
    <p:sldId id="487" r:id="rId18"/>
    <p:sldId id="489" r:id="rId19"/>
    <p:sldId id="516" r:id="rId20"/>
    <p:sldId id="519" r:id="rId21"/>
    <p:sldId id="520" r:id="rId22"/>
    <p:sldId id="518" r:id="rId23"/>
    <p:sldId id="526" r:id="rId24"/>
    <p:sldId id="527" r:id="rId25"/>
    <p:sldId id="528" r:id="rId26"/>
    <p:sldId id="529" r:id="rId27"/>
    <p:sldId id="530" r:id="rId28"/>
    <p:sldId id="532" r:id="rId29"/>
    <p:sldId id="533" r:id="rId30"/>
    <p:sldId id="534" r:id="rId31"/>
    <p:sldId id="535" r:id="rId32"/>
    <p:sldId id="538" r:id="rId33"/>
    <p:sldId id="542" r:id="rId34"/>
    <p:sldId id="540" r:id="rId35"/>
    <p:sldId id="541" r:id="rId36"/>
    <p:sldId id="536" r:id="rId37"/>
    <p:sldId id="543" r:id="rId38"/>
    <p:sldId id="544" r:id="rId39"/>
    <p:sldId id="585" r:id="rId40"/>
    <p:sldId id="537" r:id="rId41"/>
    <p:sldId id="521" r:id="rId42"/>
    <p:sldId id="558" r:id="rId43"/>
    <p:sldId id="559" r:id="rId44"/>
    <p:sldId id="560" r:id="rId45"/>
    <p:sldId id="563" r:id="rId46"/>
    <p:sldId id="564" r:id="rId47"/>
    <p:sldId id="569" r:id="rId48"/>
    <p:sldId id="570" r:id="rId49"/>
    <p:sldId id="571" r:id="rId50"/>
    <p:sldId id="568" r:id="rId51"/>
    <p:sldId id="577" r:id="rId52"/>
    <p:sldId id="578" r:id="rId53"/>
    <p:sldId id="579" r:id="rId54"/>
    <p:sldId id="583" r:id="rId55"/>
    <p:sldId id="580" r:id="rId56"/>
    <p:sldId id="584" r:id="rId57"/>
    <p:sldId id="561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3" r:id="rId71"/>
    <p:sldId id="504" r:id="rId72"/>
    <p:sldId id="505" r:id="rId73"/>
    <p:sldId id="507" r:id="rId74"/>
    <p:sldId id="508" r:id="rId75"/>
    <p:sldId id="509" r:id="rId76"/>
    <p:sldId id="511" r:id="rId77"/>
    <p:sldId id="512" r:id="rId78"/>
    <p:sldId id="513" r:id="rId79"/>
    <p:sldId id="514" r:id="rId80"/>
    <p:sldId id="515" r:id="rId81"/>
    <p:sldId id="551" r:id="rId82"/>
    <p:sldId id="556" r:id="rId83"/>
    <p:sldId id="557" r:id="rId84"/>
    <p:sldId id="523" r:id="rId85"/>
    <p:sldId id="524" r:id="rId86"/>
    <p:sldId id="525" r:id="rId87"/>
    <p:sldId id="545" r:id="rId88"/>
    <p:sldId id="546" r:id="rId89"/>
    <p:sldId id="547" r:id="rId90"/>
    <p:sldId id="548" r:id="rId91"/>
    <p:sldId id="549" r:id="rId92"/>
    <p:sldId id="550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3045BD7-A09A-4B8A-9F96-D663B29FC976}">
          <p14:sldIdLst>
            <p14:sldId id="256"/>
            <p14:sldId id="257"/>
            <p14:sldId id="283"/>
            <p14:sldId id="476"/>
            <p14:sldId id="477"/>
            <p14:sldId id="478"/>
            <p14:sldId id="480"/>
            <p14:sldId id="483"/>
            <p14:sldId id="482"/>
            <p14:sldId id="479"/>
            <p14:sldId id="484"/>
            <p14:sldId id="485"/>
            <p14:sldId id="486"/>
            <p14:sldId id="487"/>
            <p14:sldId id="489"/>
          </p14:sldIdLst>
        </p14:section>
        <p14:section name="Microservices" id="{3FE8A4B3-6FE0-4C45-ABB1-0C6B7E5F8612}">
          <p14:sldIdLst>
            <p14:sldId id="516"/>
            <p14:sldId id="519"/>
            <p14:sldId id="520"/>
            <p14:sldId id="518"/>
            <p14:sldId id="526"/>
            <p14:sldId id="527"/>
            <p14:sldId id="528"/>
            <p14:sldId id="529"/>
            <p14:sldId id="530"/>
            <p14:sldId id="532"/>
            <p14:sldId id="533"/>
            <p14:sldId id="534"/>
            <p14:sldId id="535"/>
            <p14:sldId id="538"/>
            <p14:sldId id="542"/>
            <p14:sldId id="540"/>
            <p14:sldId id="541"/>
            <p14:sldId id="536"/>
            <p14:sldId id="543"/>
            <p14:sldId id="544"/>
            <p14:sldId id="585"/>
            <p14:sldId id="537"/>
            <p14:sldId id="521"/>
          </p14:sldIdLst>
        </p14:section>
        <p14:section name="API &amp; SDK" id="{C2CF415D-F541-4FB9-BB01-1357DD8B4F63}">
          <p14:sldIdLst>
            <p14:sldId id="558"/>
            <p14:sldId id="559"/>
            <p14:sldId id="560"/>
            <p14:sldId id="563"/>
            <p14:sldId id="564"/>
            <p14:sldId id="569"/>
            <p14:sldId id="570"/>
            <p14:sldId id="571"/>
            <p14:sldId id="568"/>
            <p14:sldId id="577"/>
            <p14:sldId id="578"/>
            <p14:sldId id="579"/>
            <p14:sldId id="583"/>
            <p14:sldId id="580"/>
            <p14:sldId id="584"/>
            <p14:sldId id="561"/>
          </p14:sldIdLst>
        </p14:section>
        <p14:section name="API Token" id="{0172D3A0-88D0-4B01-8257-4EA50F8E66FA}">
          <p14:sldIdLst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1"/>
            <p14:sldId id="512"/>
            <p14:sldId id="513"/>
            <p14:sldId id="514"/>
            <p14:sldId id="515"/>
            <p14:sldId id="551"/>
            <p14:sldId id="556"/>
          </p14:sldIdLst>
        </p14:section>
        <p14:section name="References" id="{CE950000-376F-48D3-9C87-E4AF015F57C7}">
          <p14:sldIdLst>
            <p14:sldId id="557"/>
            <p14:sldId id="523"/>
            <p14:sldId id="524"/>
            <p14:sldId id="525"/>
            <p14:sldId id="545"/>
            <p14:sldId id="546"/>
            <p14:sldId id="547"/>
            <p14:sldId id="548"/>
            <p14:sldId id="549"/>
            <p14:sldId id="5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86" autoAdjust="0"/>
  </p:normalViewPr>
  <p:slideViewPr>
    <p:cSldViewPr snapToGrid="0">
      <p:cViewPr varScale="1">
        <p:scale>
          <a:sx n="79" d="100"/>
          <a:sy n="79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29F0-6F9D-41CD-A6D8-76BCCF047171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1ABE5-D858-48A3-BD52-D48ED13BE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inx.com/blog/refactoring-a-monolith-into-microservices/?utm_source=introduction-to-microservices&amp;utm_medium=blog&amp;utm_campaign=Microservices" TargetMode="External"/><Relationship Id="rId3" Type="http://schemas.openxmlformats.org/officeDocument/2006/relationships/hyperlink" Target="https://www.nginx.com/blog/building-microservices-using-an-api-gateway/?utm_source=introduction-to-microservices&amp;utm_medium=blog&amp;utm_campaign=Microservices" TargetMode="External"/><Relationship Id="rId7" Type="http://schemas.openxmlformats.org/officeDocument/2006/relationships/hyperlink" Target="https://www.nginx.com/blog/deploying-microservices/?utm_source=introduction-to-microservices&amp;utm_medium=blog&amp;utm_campaign=Microservices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ginx.com/blog/event-driven-data-management-microservices/?utm_source=introduction-to-microservices&amp;utm_medium=blog&amp;utm_campaign=Microservices" TargetMode="External"/><Relationship Id="rId5" Type="http://schemas.openxmlformats.org/officeDocument/2006/relationships/hyperlink" Target="https://www.nginx.com/blog/service-discovery-in-a-microservices-architecture/?utm_source=introduction-to-microservices&amp;utm_medium=blog&amp;utm_campaign=Microservices" TargetMode="External"/><Relationship Id="rId4" Type="http://schemas.openxmlformats.org/officeDocument/2006/relationships/hyperlink" Target="https://www.nginx.com/blog/building-microservices-inter-process-communication/?utm_source=introduction-to-microservices&amp;utm_medium=blog&amp;utm_campaign=Microservic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Objective: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- Global</a:t>
            </a:r>
            <a:r>
              <a:rPr lang="en-US" altLang="zh-TW" baseline="0" dirty="0" smtClean="0"/>
              <a:t> view of </a:t>
            </a:r>
            <a:r>
              <a:rPr lang="en-US" altLang="zh-TW" baseline="0" dirty="0" err="1" smtClean="0"/>
              <a:t>Microservices</a:t>
            </a:r>
            <a:r>
              <a:rPr lang="en-US" altLang="zh-TW" baseline="0" dirty="0" smtClean="0"/>
              <a:t>, Why &amp; How (concept)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6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微服務定義</a:t>
            </a:r>
            <a:r>
              <a:rPr lang="en-US" altLang="zh-TW" dirty="0" smtClean="0"/>
              <a:t>:</a:t>
            </a:r>
            <a:r>
              <a:rPr lang="zh-TW" altLang="en-US" dirty="0" smtClean="0"/>
              <a:t> 自主性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是指所有方面都能獨立自主，包含開發到部屬整個流程。理論上每個服務都應該讓負責的團隊決定所有事情，透過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與 </a:t>
            </a:r>
            <a:r>
              <a:rPr lang="en-US" altLang="zh-TW" dirty="0" smtClean="0"/>
              <a:t>CI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CD</a:t>
            </a:r>
            <a:r>
              <a:rPr lang="zh-TW" altLang="en-US" dirty="0" smtClean="0"/>
              <a:t> 等流程，確保能跟其他服務順利整合。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492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https://getkong.org/about/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742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https://jwt.io/introduction/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188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https://www.nginx.com/blog/introduction-to-microservices/?utm_source=service-discovery-in-a-microservices-architecture&amp;utm_medium=blog&amp;utm_campaign=Microservices</a:t>
            </a:r>
          </a:p>
          <a:p>
            <a:pPr fontAlgn="base"/>
            <a:endParaRPr lang="en-US" altLang="zh-TW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Editor’s note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 This seven-part series of articles is now complete: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</a:t>
            </a:r>
            <a:r>
              <a:rPr lang="en-US" altLang="zh-TW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altLang="zh-TW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(this article)</a:t>
            </a: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Building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: Using an API Gateway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Building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: Inter-Process Communication in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Architecture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Service Discovery in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Architecture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Event-Driven Data Management for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Microservices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Choosing a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Microservices</a:t>
            </a:r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 Deployment Strategy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TW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Refactoring a Monolith into </a:t>
            </a:r>
            <a:r>
              <a:rPr lang="en-US" altLang="zh-TW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Microservices</a:t>
            </a:r>
            <a:endParaRPr lang="en-US" altLang="zh-TW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39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22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07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8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751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76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8002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91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111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682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0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68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5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264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8538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50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02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9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021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4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96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2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901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913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49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605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46269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3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4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4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02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654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6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620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4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94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5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34932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8636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631" y="1964267"/>
            <a:ext cx="7618971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8631" y="4385734"/>
            <a:ext cx="7618971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03082" y="5870577"/>
            <a:ext cx="1616231" cy="377825"/>
          </a:xfrm>
        </p:spPr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8632" y="5870577"/>
            <a:ext cx="5242849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0913" y="5870577"/>
            <a:ext cx="556688" cy="377825"/>
          </a:xfrm>
        </p:spPr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9006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48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2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3308581"/>
            <a:ext cx="103632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777381"/>
            <a:ext cx="103632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51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2142068"/>
            <a:ext cx="508406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8737" y="2142069"/>
            <a:ext cx="5084064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8018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307" y="2218267"/>
            <a:ext cx="472080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870201"/>
            <a:ext cx="508406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1493" y="2218267"/>
            <a:ext cx="469130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736" y="2870201"/>
            <a:ext cx="508406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7309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609602"/>
            <a:ext cx="103632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817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5383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4" y="1557868"/>
            <a:ext cx="3817213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193" y="609601"/>
            <a:ext cx="6170633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624" y="2997201"/>
            <a:ext cx="3817213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3831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171" y="1735672"/>
            <a:ext cx="5462939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05600" y="914400"/>
            <a:ext cx="42672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6171" y="3107272"/>
            <a:ext cx="5462939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6732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732865"/>
            <a:ext cx="103632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1" y="932112"/>
            <a:ext cx="9144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5299603"/>
            <a:ext cx="103632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0394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609603"/>
            <a:ext cx="103631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4343400"/>
            <a:ext cx="103631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167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395" y="71811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14401" y="275167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54" y="609603"/>
            <a:ext cx="9455063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18229" y="3352800"/>
            <a:ext cx="9168177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55" y="4343400"/>
            <a:ext cx="103632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99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3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291648"/>
            <a:ext cx="103632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760448"/>
            <a:ext cx="10363203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6214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395" y="718114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14401" y="275167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154" y="609603"/>
            <a:ext cx="9455063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601" y="3886200"/>
            <a:ext cx="103632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4775200"/>
            <a:ext cx="103632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7044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54" y="609603"/>
            <a:ext cx="103632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254" y="3505200"/>
            <a:ext cx="103632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253" y="4343400"/>
            <a:ext cx="103632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9690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609602"/>
            <a:ext cx="103632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963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" y="0"/>
            <a:ext cx="12158133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305" y="609601"/>
            <a:ext cx="2235495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986912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7573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5" y="2906013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15343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789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89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9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96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609602"/>
            <a:ext cx="103632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42069"/>
            <a:ext cx="103632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98283" y="5870577"/>
            <a:ext cx="161623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49D0E90-B4AA-4A91-9F5E-A9EAD6716FF0}" type="datetimeFigureOut">
              <a:rPr lang="zh-TW" altLang="en-US" smtClean="0"/>
              <a:t>2016/12/27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5870577"/>
            <a:ext cx="798708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6113" y="5870577"/>
            <a:ext cx="556688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5DE268-E7DB-41EE-BFD4-CED8661D7D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627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wt.io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微服務架構與實</a:t>
            </a:r>
            <a:r>
              <a:rPr lang="zh-TW" altLang="en-US" dirty="0"/>
              <a:t>戰</a:t>
            </a:r>
            <a:r>
              <a:rPr lang="zh-TW" altLang="en-US" dirty="0" smtClean="0"/>
              <a:t> </a:t>
            </a:r>
            <a:r>
              <a:rPr lang="en-US" altLang="zh-TW" dirty="0" smtClean="0"/>
              <a:t>#2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Andrew </a:t>
            </a:r>
            <a:r>
              <a:rPr lang="en-US" altLang="zh-TW" dirty="0" err="1" smtClean="0"/>
              <a:t>wu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2016/12/29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4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Win10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800" y="6413500"/>
            <a:ext cx="101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https://docs.microsoft.com/zh-tw/virtualization/windowscontainers/quick_start/quick_start_windows_10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0637"/>
            <a:ext cx="10058400" cy="38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</a:t>
            </a:r>
            <a:r>
              <a:rPr lang="en-US" altLang="zh-TW" dirty="0" err="1" smtClean="0"/>
              <a:t>WinServer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6200" y="6413500"/>
            <a:ext cx="1030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https://docs.microsoft.com/en-us/virtualization/windowscontainers/quick-start/quick-start-windows-server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3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Fundamentals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TW" sz="2600" b="1" dirty="0" smtClean="0"/>
          </a:p>
          <a:p>
            <a:r>
              <a:rPr lang="en-US" altLang="zh-TW" sz="2600" b="1" dirty="0" smtClean="0"/>
              <a:t>Container Host: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Physical </a:t>
            </a:r>
            <a:r>
              <a:rPr lang="en-US" altLang="zh-TW" dirty="0"/>
              <a:t>or Virtual computer system configured with the Windows Container feature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sz="2600" b="1" dirty="0"/>
              <a:t>Container OS Image:</a:t>
            </a:r>
            <a:r>
              <a:rPr lang="en-US" altLang="zh-TW" sz="2600" dirty="0"/>
              <a:t> 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Containers </a:t>
            </a:r>
            <a:r>
              <a:rPr lang="en-US" altLang="zh-TW" dirty="0"/>
              <a:t>are deployed from images. The container OS image is the first layer in potentially many image layers that make up a container. This image provides the operating system environment.</a:t>
            </a:r>
          </a:p>
          <a:p>
            <a:r>
              <a:rPr lang="en-US" altLang="zh-TW" sz="2600" b="1" dirty="0"/>
              <a:t>Container Image:</a:t>
            </a:r>
            <a:r>
              <a:rPr lang="en-US" altLang="zh-TW" sz="2600" dirty="0"/>
              <a:t>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 </a:t>
            </a:r>
            <a:r>
              <a:rPr lang="en-US" altLang="zh-TW" dirty="0"/>
              <a:t>container image contains the base operating system, application, and all application dependencies needed to quickly deploy a container.</a:t>
            </a:r>
          </a:p>
          <a:p>
            <a:r>
              <a:rPr lang="en-US" altLang="zh-TW" sz="2600" b="1" dirty="0" smtClean="0"/>
              <a:t>Container </a:t>
            </a:r>
            <a:r>
              <a:rPr lang="en-US" altLang="zh-TW" sz="2600" b="1" dirty="0"/>
              <a:t>Registry:</a:t>
            </a:r>
            <a:r>
              <a:rPr lang="en-US" altLang="zh-TW" sz="2600" dirty="0"/>
              <a:t>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Container </a:t>
            </a:r>
            <a:r>
              <a:rPr lang="en-US" altLang="zh-TW" dirty="0"/>
              <a:t>images are stored in a container registry, and can be downloaded on demand.</a:t>
            </a:r>
          </a:p>
          <a:p>
            <a:r>
              <a:rPr lang="en-US" altLang="zh-TW" sz="2600" b="1" dirty="0" err="1" smtClean="0"/>
              <a:t>Dockerfile</a:t>
            </a:r>
            <a:r>
              <a:rPr lang="en-US" altLang="zh-TW" sz="2600" b="1" dirty="0"/>
              <a:t>:</a:t>
            </a:r>
            <a:r>
              <a:rPr lang="en-US" altLang="zh-TW" sz="2600" dirty="0"/>
              <a:t> </a:t>
            </a:r>
            <a:r>
              <a:rPr lang="en-US" altLang="zh-TW" sz="2600" dirty="0" smtClean="0"/>
              <a:t/>
            </a:r>
            <a:br>
              <a:rPr lang="en-US" altLang="zh-TW" sz="2600" dirty="0" smtClean="0"/>
            </a:br>
            <a:r>
              <a:rPr lang="en-US" altLang="zh-TW" dirty="0" err="1" smtClean="0"/>
              <a:t>Dockerfiles</a:t>
            </a:r>
            <a:r>
              <a:rPr lang="en-US" altLang="zh-TW" dirty="0" smtClean="0"/>
              <a:t> </a:t>
            </a:r>
            <a:r>
              <a:rPr lang="en-US" altLang="zh-TW" dirty="0"/>
              <a:t>are used to automate the creation of container images</a:t>
            </a:r>
            <a:r>
              <a:rPr lang="en-US" altLang="zh-TW" dirty="0" smtClean="0"/>
              <a:t>.</a:t>
            </a:r>
            <a:endParaRPr lang="en-US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139700" y="6477000"/>
            <a:ext cx="825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</a:t>
            </a:r>
            <a:r>
              <a:rPr lang="en-US" altLang="zh-TW" dirty="0" smtClean="0">
                <a:solidFill>
                  <a:schemeClr val="bg1"/>
                </a:solidFill>
              </a:rPr>
              <a:t>docs.microsoft.com/en-us/virtualization/windowscontainers/quick-start/index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1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Image Layers</a:t>
            </a:r>
            <a:endParaRPr lang="zh-TW" altLang="en-US" dirty="0"/>
          </a:p>
        </p:txBody>
      </p:sp>
      <p:pic>
        <p:nvPicPr>
          <p:cNvPr id="2050" name="Picture 2" descr="「docker layers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31974"/>
            <a:ext cx="7183120" cy="44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Lock by jhnri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56" y="3974871"/>
            <a:ext cx="645417" cy="914405"/>
          </a:xfrm>
          <a:prstGeom prst="rect">
            <a:avLst/>
          </a:prstGeom>
        </p:spPr>
      </p:pic>
      <p:sp>
        <p:nvSpPr>
          <p:cNvPr id="6" name="流程圖: 資料 5"/>
          <p:cNvSpPr/>
          <p:nvPr/>
        </p:nvSpPr>
        <p:spPr>
          <a:xfrm>
            <a:off x="9476442" y="2952749"/>
            <a:ext cx="2715558" cy="977900"/>
          </a:xfrm>
          <a:prstGeom prst="flowChartInputOutp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dockerfile</a:t>
            </a:r>
            <a:endParaRPr lang="zh-TW" altLang="en-US" dirty="0"/>
          </a:p>
        </p:txBody>
      </p:sp>
      <p:cxnSp>
        <p:nvCxnSpPr>
          <p:cNvPr id="8" name="肘形接點 7"/>
          <p:cNvCxnSpPr>
            <a:stCxn id="6" idx="3"/>
          </p:cNvCxnSpPr>
          <p:nvPr/>
        </p:nvCxnSpPr>
        <p:spPr>
          <a:xfrm rot="5400000">
            <a:off x="8898970" y="2900472"/>
            <a:ext cx="633518" cy="269387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8840906" y="4247408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from: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7868792" y="3581399"/>
            <a:ext cx="17018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844366" y="3269959"/>
            <a:ext cx="186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cmd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build</a:t>
            </a:r>
            <a:endParaRPr lang="zh-TW" altLang="en-US" dirty="0"/>
          </a:p>
        </p:txBody>
      </p:sp>
      <p:sp>
        <p:nvSpPr>
          <p:cNvPr id="13" name="左大括弧 12"/>
          <p:cNvSpPr/>
          <p:nvPr/>
        </p:nvSpPr>
        <p:spPr>
          <a:xfrm>
            <a:off x="1284266" y="3441699"/>
            <a:ext cx="265134" cy="224790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844366" y="2596343"/>
            <a:ext cx="1714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cmd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6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1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實作的挑戰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跨服務的安全機制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744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51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22" y="2464946"/>
            <a:ext cx="2008622" cy="124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996520" y="1237350"/>
            <a:ext cx="3056" cy="515206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Flowchart: Magnetic Disk 5"/>
          <p:cNvSpPr/>
          <p:nvPr/>
        </p:nvSpPr>
        <p:spPr>
          <a:xfrm>
            <a:off x="1646287" y="4874369"/>
            <a:ext cx="2126416" cy="1640380"/>
          </a:xfrm>
          <a:prstGeom prst="flowChartMagneticDisk">
            <a:avLst/>
          </a:prstGeom>
          <a:solidFill>
            <a:srgbClr val="92D050"/>
          </a:solidFill>
          <a:ln w="158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31629" y="5438214"/>
            <a:ext cx="269057" cy="329812"/>
            <a:chOff x="4818580" y="4212404"/>
            <a:chExt cx="441789" cy="544531"/>
          </a:xfrm>
        </p:grpSpPr>
        <p:sp>
          <p:nvSpPr>
            <p:cNvPr id="8" name="Rectangle 7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74272" y="5438214"/>
            <a:ext cx="269057" cy="329812"/>
            <a:chOff x="4818580" y="4212404"/>
            <a:chExt cx="441789" cy="544531"/>
          </a:xfrm>
        </p:grpSpPr>
        <p:sp>
          <p:nvSpPr>
            <p:cNvPr id="11" name="Rectangle 10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16915" y="5438214"/>
            <a:ext cx="269057" cy="329812"/>
            <a:chOff x="4818580" y="4212404"/>
            <a:chExt cx="441789" cy="544531"/>
          </a:xfrm>
        </p:grpSpPr>
        <p:sp>
          <p:nvSpPr>
            <p:cNvPr id="14" name="Rectangle 13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59556" y="5438214"/>
            <a:ext cx="269057" cy="329812"/>
            <a:chOff x="4818580" y="4212404"/>
            <a:chExt cx="441789" cy="544531"/>
          </a:xfrm>
        </p:grpSpPr>
        <p:sp>
          <p:nvSpPr>
            <p:cNvPr id="17" name="Rectangle 16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31629" y="5879409"/>
            <a:ext cx="269057" cy="329812"/>
            <a:chOff x="4818580" y="4212404"/>
            <a:chExt cx="441789" cy="544531"/>
          </a:xfrm>
        </p:grpSpPr>
        <p:sp>
          <p:nvSpPr>
            <p:cNvPr id="20" name="Rectangle 19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74272" y="5879409"/>
            <a:ext cx="269057" cy="329812"/>
            <a:chOff x="4818580" y="4212404"/>
            <a:chExt cx="441789" cy="544531"/>
          </a:xfrm>
        </p:grpSpPr>
        <p:sp>
          <p:nvSpPr>
            <p:cNvPr id="23" name="Rectangle 22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6915" y="5879409"/>
            <a:ext cx="269057" cy="329812"/>
            <a:chOff x="4818580" y="4212404"/>
            <a:chExt cx="441789" cy="544531"/>
          </a:xfrm>
        </p:grpSpPr>
        <p:sp>
          <p:nvSpPr>
            <p:cNvPr id="26" name="Rectangle 25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59556" y="5879409"/>
            <a:ext cx="269057" cy="329812"/>
            <a:chOff x="4818580" y="4212404"/>
            <a:chExt cx="441789" cy="544531"/>
          </a:xfrm>
        </p:grpSpPr>
        <p:sp>
          <p:nvSpPr>
            <p:cNvPr id="29" name="Rectangle 28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72965" y="1044006"/>
            <a:ext cx="3272819" cy="657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Single monolithic database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Tiers of specific technologies</a:t>
            </a:r>
          </a:p>
        </p:txBody>
      </p:sp>
      <p:cxnSp>
        <p:nvCxnSpPr>
          <p:cNvPr id="32" name="Straight Arrow Connector 31"/>
          <p:cNvCxnSpPr>
            <a:stCxn id="35" idx="0"/>
            <a:endCxn id="89" idx="2"/>
          </p:cNvCxnSpPr>
          <p:nvPr/>
        </p:nvCxnSpPr>
        <p:spPr>
          <a:xfrm flipV="1">
            <a:off x="2709496" y="2560808"/>
            <a:ext cx="0" cy="2963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845081" y="243484"/>
            <a:ext cx="449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Monolithic approach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48488" y="279032"/>
            <a:ext cx="49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approach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1820093" y="2857189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2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9" y="3001142"/>
            <a:ext cx="485192" cy="39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412793" y="1112043"/>
            <a:ext cx="4525598" cy="1222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Graph of interconnected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typically scoped to the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Variety of technologies used 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Remote Storage for cold data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560057" y="2496191"/>
            <a:ext cx="5320532" cy="4201436"/>
            <a:chOff x="6557714" y="1579470"/>
            <a:chExt cx="5321290" cy="4202034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6753045" y="3791312"/>
              <a:ext cx="1278241" cy="1393591"/>
            </a:xfrm>
            <a:prstGeom prst="roundRect">
              <a:avLst/>
            </a:prstGeom>
            <a:noFill/>
            <a:ln w="10795" cap="flat" cmpd="sng" algn="ctr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7110132" y="4552712"/>
              <a:ext cx="571464" cy="573851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203257" y="4823880"/>
              <a:ext cx="153877" cy="202604"/>
              <a:chOff x="4818580" y="4212404"/>
              <a:chExt cx="441789" cy="544531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440512" y="4823880"/>
              <a:ext cx="153877" cy="202604"/>
              <a:chOff x="4818580" y="4212404"/>
              <a:chExt cx="441789" cy="5445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/>
            <p:cNvCxnSpPr>
              <a:stCxn id="43" idx="1"/>
            </p:cNvCxnSpPr>
            <p:nvPr/>
          </p:nvCxnSpPr>
          <p:spPr>
            <a:xfrm flipV="1">
              <a:off x="7395863" y="4403609"/>
              <a:ext cx="0" cy="1491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Hexagon 46"/>
            <p:cNvSpPr>
              <a:spLocks noChangeAspect="1"/>
            </p:cNvSpPr>
            <p:nvPr/>
          </p:nvSpPr>
          <p:spPr bwMode="auto">
            <a:xfrm>
              <a:off x="7106045" y="3862815"/>
              <a:ext cx="579638" cy="540794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 bwMode="auto">
            <a:xfrm>
              <a:off x="8902255" y="3880641"/>
              <a:ext cx="579638" cy="540794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Hexagon 48"/>
            <p:cNvSpPr>
              <a:spLocks noChangeAspect="1"/>
            </p:cNvSpPr>
            <p:nvPr/>
          </p:nvSpPr>
          <p:spPr bwMode="auto">
            <a:xfrm>
              <a:off x="10017591" y="3862815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lowchart: Magnetic Disk 49"/>
            <p:cNvSpPr/>
            <p:nvPr/>
          </p:nvSpPr>
          <p:spPr>
            <a:xfrm>
              <a:off x="10229563" y="4220740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Hexagon 50"/>
            <p:cNvSpPr>
              <a:spLocks noChangeAspect="1"/>
            </p:cNvSpPr>
            <p:nvPr/>
          </p:nvSpPr>
          <p:spPr bwMode="auto">
            <a:xfrm>
              <a:off x="10032798" y="4919622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lowchart: Magnetic Disk 51"/>
            <p:cNvSpPr/>
            <p:nvPr/>
          </p:nvSpPr>
          <p:spPr>
            <a:xfrm>
              <a:off x="10254119" y="5263296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3" name="Straight Arrow Connector 52"/>
            <p:cNvCxnSpPr>
              <a:stCxn id="42" idx="0"/>
              <a:endCxn id="72" idx="4"/>
            </p:cNvCxnSpPr>
            <p:nvPr/>
          </p:nvCxnSpPr>
          <p:spPr>
            <a:xfrm flipV="1">
              <a:off x="7392166" y="2582880"/>
              <a:ext cx="1335803" cy="120843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endCxn id="72" idx="3"/>
            </p:cNvCxnSpPr>
            <p:nvPr/>
          </p:nvCxnSpPr>
          <p:spPr>
            <a:xfrm flipH="1" flipV="1">
              <a:off x="9011867" y="2724827"/>
              <a:ext cx="165981" cy="115581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9" idx="3"/>
              <a:endCxn id="48" idx="0"/>
            </p:cNvCxnSpPr>
            <p:nvPr/>
          </p:nvCxnSpPr>
          <p:spPr>
            <a:xfrm flipH="1">
              <a:off x="9481893" y="4133212"/>
              <a:ext cx="535698" cy="1782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51" idx="3"/>
              <a:endCxn id="48" idx="1"/>
            </p:cNvCxnSpPr>
            <p:nvPr/>
          </p:nvCxnSpPr>
          <p:spPr>
            <a:xfrm flipH="1" flipV="1">
              <a:off x="9346694" y="4421435"/>
              <a:ext cx="686104" cy="76858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>
              <a:off x="6557714" y="5216659"/>
              <a:ext cx="1958526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services with </a:t>
              </a:r>
            </a:p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separate stores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633412" y="4938708"/>
              <a:ext cx="1245592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stateful</a:t>
              </a: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8727970" y="2090817"/>
              <a:ext cx="567793" cy="634010"/>
              <a:chOff x="5499394" y="1899253"/>
              <a:chExt cx="1132765" cy="1226322"/>
            </a:xfrm>
          </p:grpSpPr>
          <p:sp>
            <p:nvSpPr>
              <p:cNvPr id="72" name="Hexagon 71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3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9966322" y="1937046"/>
              <a:ext cx="1606823" cy="784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presentation services</a:t>
              </a:r>
            </a:p>
          </p:txBody>
        </p:sp>
        <p:pic>
          <p:nvPicPr>
            <p:cNvPr id="62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767" y="4023781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095" y="4062958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089" y="3986299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8768" y="5024088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9326304" y="2098174"/>
              <a:ext cx="567793" cy="634010"/>
              <a:chOff x="5499394" y="1899253"/>
              <a:chExt cx="1132765" cy="1226322"/>
            </a:xfrm>
          </p:grpSpPr>
          <p:sp>
            <p:nvSpPr>
              <p:cNvPr id="70" name="Hexagon 69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1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9031937" y="1579470"/>
              <a:ext cx="567793" cy="634010"/>
              <a:chOff x="5499394" y="1899253"/>
              <a:chExt cx="1132765" cy="1226322"/>
            </a:xfrm>
          </p:grpSpPr>
          <p:sp>
            <p:nvSpPr>
              <p:cNvPr id="68" name="Hexagon 67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69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9" name="Rounded Rectangle 88"/>
          <p:cNvSpPr/>
          <p:nvPr/>
        </p:nvSpPr>
        <p:spPr bwMode="auto">
          <a:xfrm>
            <a:off x="1820093" y="185136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Picture 21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74" y="2048925"/>
            <a:ext cx="508415" cy="4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462559" y="2968129"/>
            <a:ext cx="411600" cy="237018"/>
            <a:chOff x="2526540" y="1999422"/>
            <a:chExt cx="411600" cy="237018"/>
          </a:xfrm>
        </p:grpSpPr>
        <p:sp>
          <p:nvSpPr>
            <p:cNvPr id="92" name="Rectangle 91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547989" y="1943563"/>
            <a:ext cx="411600" cy="237018"/>
            <a:chOff x="3116191" y="1999422"/>
            <a:chExt cx="411600" cy="237018"/>
          </a:xfrm>
        </p:grpSpPr>
        <p:sp>
          <p:nvSpPr>
            <p:cNvPr id="97" name="Rectangle 96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1" name="Straight Arrow Connector 100"/>
          <p:cNvCxnSpPr>
            <a:stCxn id="6" idx="1"/>
            <a:endCxn id="117" idx="2"/>
          </p:cNvCxnSpPr>
          <p:nvPr/>
        </p:nvCxnSpPr>
        <p:spPr>
          <a:xfrm flipV="1">
            <a:off x="2709495" y="4615568"/>
            <a:ext cx="1" cy="258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Group 101"/>
          <p:cNvGrpSpPr/>
          <p:nvPr/>
        </p:nvGrpSpPr>
        <p:grpSpPr>
          <a:xfrm>
            <a:off x="3052096" y="1952536"/>
            <a:ext cx="411600" cy="237018"/>
            <a:chOff x="3116191" y="1999422"/>
            <a:chExt cx="411600" cy="237018"/>
          </a:xfrm>
        </p:grpSpPr>
        <p:sp>
          <p:nvSpPr>
            <p:cNvPr id="103" name="Rectangle 10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555138" y="2239395"/>
            <a:ext cx="411600" cy="237018"/>
            <a:chOff x="3116191" y="1999422"/>
            <a:chExt cx="411600" cy="237018"/>
          </a:xfrm>
        </p:grpSpPr>
        <p:sp>
          <p:nvSpPr>
            <p:cNvPr id="108" name="Rectangle 107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052096" y="2251390"/>
            <a:ext cx="411600" cy="237018"/>
            <a:chOff x="3116191" y="1999422"/>
            <a:chExt cx="411600" cy="237018"/>
          </a:xfrm>
        </p:grpSpPr>
        <p:sp>
          <p:nvSpPr>
            <p:cNvPr id="113" name="Rectangle 11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7" name="Rounded Rectangle 116"/>
          <p:cNvSpPr/>
          <p:nvPr/>
        </p:nvSpPr>
        <p:spPr bwMode="auto">
          <a:xfrm>
            <a:off x="1820093" y="390612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8" name="Straight Arrow Connector 117"/>
          <p:cNvCxnSpPr>
            <a:stCxn id="117" idx="0"/>
            <a:endCxn id="35" idx="2"/>
          </p:cNvCxnSpPr>
          <p:nvPr/>
        </p:nvCxnSpPr>
        <p:spPr>
          <a:xfrm flipV="1">
            <a:off x="2709496" y="3566637"/>
            <a:ext cx="0" cy="339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966157" y="3999444"/>
            <a:ext cx="405864" cy="533421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3018238" y="4276085"/>
            <a:ext cx="411600" cy="237018"/>
            <a:chOff x="2821368" y="2314683"/>
            <a:chExt cx="411600" cy="237018"/>
          </a:xfrm>
        </p:grpSpPr>
        <p:sp>
          <p:nvSpPr>
            <p:cNvPr id="121" name="Rectangle 120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488389" y="4083335"/>
            <a:ext cx="411600" cy="237018"/>
            <a:chOff x="2821368" y="2314683"/>
            <a:chExt cx="411600" cy="237018"/>
          </a:xfrm>
        </p:grpSpPr>
        <p:sp>
          <p:nvSpPr>
            <p:cNvPr id="126" name="Rectangle 125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694189" y="3263668"/>
            <a:ext cx="411600" cy="237018"/>
            <a:chOff x="2526540" y="1999422"/>
            <a:chExt cx="411600" cy="237018"/>
          </a:xfrm>
        </p:grpSpPr>
        <p:sp>
          <p:nvSpPr>
            <p:cNvPr id="131" name="Rectangle 130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070218" y="2961756"/>
            <a:ext cx="411600" cy="237018"/>
            <a:chOff x="2526540" y="1999422"/>
            <a:chExt cx="411600" cy="237018"/>
          </a:xfrm>
        </p:grpSpPr>
        <p:sp>
          <p:nvSpPr>
            <p:cNvPr id="136" name="Rectangle 135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8455598" y="5339795"/>
            <a:ext cx="10868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services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590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8017159" y="4604265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4232045" y="4604265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2946440" y="2169329"/>
            <a:ext cx="2129293" cy="16621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微</a:t>
            </a:r>
            <a:r>
              <a:rPr lang="zh-TW" altLang="en-US" dirty="0" smtClean="0"/>
              <a:t>服務版</a:t>
            </a:r>
            <a:r>
              <a:rPr lang="zh-TW" altLang="en-US" dirty="0"/>
              <a:t>本</a:t>
            </a:r>
            <a:r>
              <a:rPr lang="zh-TW" altLang="en-US" dirty="0" smtClean="0"/>
              <a:t>的架構 </a:t>
            </a:r>
            <a:r>
              <a:rPr lang="en-US" altLang="zh-TW" dirty="0" smtClean="0"/>
              <a:t>(2016)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13" y="4733457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591" y="2258801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3" y="2258801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75" y="2258801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325016" y="5946208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04355" y="5946208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71" y="823297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50" y="823297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05" y="4730288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90" y="2258801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316" y="4733457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8103550" y="5946207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612398" y="3462165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322139" y="3462165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116958" y="1577386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4502377" y="3802210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8955630" y="1435665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3724391" y="1435665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5772311" y="3795620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7070816" y="3831497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7672698" y="3831498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781909" y="4232031"/>
            <a:ext cx="29546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第一階段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將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上課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”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、教材儲存、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Job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、負載平衡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等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明顯系統邊界的服務切割，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獨立成單獨運作的服務。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315360" y="2594951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168221" y="409781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69170" y="41670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699724" y="4167077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161956" y="4167077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2946440" y="2605098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7468618" y="5109194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7654387" y="480226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4747044" y="2871169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760603" y="2552496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4747044" y="3277441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4984064" y="3455369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6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 (ALL)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>
                <a:solidFill>
                  <a:schemeClr val="tx1"/>
                </a:solidFill>
              </a:rPr>
              <a:t>12/15:</a:t>
            </a:r>
            <a:r>
              <a:rPr lang="zh-TW" altLang="en-US" sz="4000" dirty="0" smtClean="0">
                <a:solidFill>
                  <a:schemeClr val="tx1"/>
                </a:solidFill>
              </a:rPr>
              <a:t> 微服務架構 概觀、相關技術</a:t>
            </a:r>
            <a:endParaRPr lang="en-US" altLang="zh-TW" sz="4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>
                <a:solidFill>
                  <a:srgbClr val="FF0000"/>
                </a:solidFill>
              </a:rPr>
              <a:t>12/29:</a:t>
            </a:r>
            <a:r>
              <a:rPr lang="zh-TW" altLang="en-US" sz="4000" dirty="0" smtClean="0">
                <a:solidFill>
                  <a:srgbClr val="FF0000"/>
                </a:solidFill>
              </a:rPr>
              <a:t> 微服務 對應的開發流程</a:t>
            </a:r>
            <a:endParaRPr lang="en-US" altLang="zh-TW" sz="40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>
                <a:solidFill>
                  <a:srgbClr val="FF0000"/>
                </a:solidFill>
              </a:rPr>
              <a:t>12/29:</a:t>
            </a:r>
            <a:r>
              <a:rPr lang="zh-TW" altLang="en-US" sz="4000" dirty="0">
                <a:solidFill>
                  <a:srgbClr val="FF0000"/>
                </a:solidFill>
              </a:rPr>
              <a:t> 微服務 架構設計與實作</a:t>
            </a:r>
            <a:endParaRPr lang="en-US" altLang="zh-TW" sz="4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01/12:</a:t>
            </a:r>
            <a:r>
              <a:rPr lang="zh-TW" altLang="en-US" sz="4000" dirty="0" smtClean="0"/>
              <a:t> </a:t>
            </a:r>
            <a:r>
              <a:rPr lang="zh-TW" altLang="en-US" sz="4000" dirty="0"/>
              <a:t>微服務 架構設計與實</a:t>
            </a:r>
            <a:r>
              <a:rPr lang="zh-TW" altLang="en-US" sz="4000" dirty="0" smtClean="0"/>
              <a:t>作 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續</a:t>
            </a:r>
            <a:r>
              <a:rPr lang="en-US" altLang="zh-TW" sz="4000" dirty="0" smtClean="0"/>
              <a:t>)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01/12:</a:t>
            </a:r>
            <a:r>
              <a:rPr lang="zh-TW" altLang="en-US" sz="4000" dirty="0" smtClean="0"/>
              <a:t> 如何佈署微服務架構的系統</a:t>
            </a:r>
            <a:r>
              <a:rPr lang="en-US" altLang="zh-TW" sz="4000" dirty="0" smtClean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01/19:</a:t>
            </a:r>
            <a:r>
              <a:rPr lang="zh-TW" altLang="en-US" sz="4000" dirty="0" smtClean="0"/>
              <a:t> 微服務完整案例實作 </a:t>
            </a:r>
            <a:r>
              <a:rPr lang="en-US" altLang="zh-TW" sz="4000" dirty="0" smtClean="0"/>
              <a:t>(POC 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3018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4" y="1921201"/>
            <a:ext cx="11912252" cy="4393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導讀</a:t>
            </a:r>
            <a:r>
              <a:rPr lang="en-US" altLang="zh-TW" dirty="0" smtClean="0"/>
              <a:t>: </a:t>
            </a:r>
            <a:r>
              <a:rPr lang="en-US" altLang="zh-TW" dirty="0"/>
              <a:t>Introduction to </a:t>
            </a:r>
            <a:r>
              <a:rPr lang="en-US" altLang="zh-TW" dirty="0" err="1" smtClean="0"/>
              <a:t>Microservices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36" y="6498336"/>
            <a:ext cx="1674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https://www.nginx.com/blog/introduction-to-microservices/?utm_source=service-discovery-in-a-microservices-architecture&amp;utm_medium=blog&amp;utm_campaign=Microservices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6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#2, Using API Gateway</a:t>
            </a:r>
            <a:endParaRPr lang="zh-TW" altLang="en-US" dirty="0"/>
          </a:p>
        </p:txBody>
      </p:sp>
      <p:pic>
        <p:nvPicPr>
          <p:cNvPr id="1026" name="Picture 2" descr="Indexed elements of Amazon's mobile app for Android, as they appear on a mobile phon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55025"/>
            <a:ext cx="9841865" cy="459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386022"/>
            <a:ext cx="1632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https://www.nginx.com/blog/building-microservices-using-an-api-gateway/?utm_source=introduction-to-microservices&amp;utm_medium=blog&amp;utm_campaign=Microservices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33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 client of ecommerce app needs a way to access the RESTful APIs of the 7 micro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5759552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API gateway enables mobile clients of ecommerce app to access the RESTful APIs of its 7 micro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51" y="640080"/>
            <a:ext cx="5759551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0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#4, Service Discovery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2880" y="6486144"/>
            <a:ext cx="1674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https://www.nginx.com/blog/service-discovery-in-a-microservices-architecture/?utm_source=introduction-to-microservices&amp;utm_medium=blog&amp;utm_campaign=Microservices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3" y="2605496"/>
            <a:ext cx="10250714" cy="30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rvice discovery is difficult in a modern, cloud-based microservices application because the set of instances, and their IP addresses, are subject to constant 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" y="487680"/>
            <a:ext cx="5660825" cy="57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81" y="798576"/>
            <a:ext cx="5633890" cy="53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388608" y="609600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Client-Side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96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23" y="326938"/>
            <a:ext cx="9753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01874" y="801666"/>
            <a:ext cx="33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Server-Side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11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ith the third-party registration pattern for service discovery, a separate service registrar registers and deregisters service instances with the service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47" y="1143512"/>
            <a:ext cx="8309755" cy="4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th the self-registration pattern for service discovery, a service instance registers and deregisters itself with the service regi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24" y="1143512"/>
            <a:ext cx="5766816" cy="50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74499" y="939452"/>
            <a:ext cx="354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Third-Party Registration Pattern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168" y="939452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The Self-Registration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08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#5, Event-Driven</a:t>
            </a:r>
            <a:endParaRPr lang="zh-TW" altLang="en-US" dirty="0"/>
          </a:p>
        </p:txBody>
      </p:sp>
      <p:pic>
        <p:nvPicPr>
          <p:cNvPr id="8194" name="Picture 2" descr="Each service in a microservices architecture maintains a private databa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92" y="1737360"/>
            <a:ext cx="7837175" cy="45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9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 step 1 of a credit check in a microservices architecture, the Order Service publishes an 'Order Creat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36" y="395488"/>
            <a:ext cx="8822639" cy="60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836" y="210822"/>
            <a:ext cx="873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creates an Order with status NEW and publishes an Order Created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33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 a microservices architecture, the second step in a credit check is for the Customer Service to generate a 'Credit Reserv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98" y="1253455"/>
            <a:ext cx="8674458" cy="5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78115" y="167586"/>
            <a:ext cx="839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Customer Service consumes the Order Created event, reserves credit for the order, </a:t>
            </a:r>
            <a:endParaRPr lang="en-US" altLang="zh-TW" dirty="0" smtClean="0"/>
          </a:p>
          <a:p>
            <a:r>
              <a:rPr lang="en-US" altLang="zh-TW" dirty="0" smtClean="0"/>
              <a:t>and </a:t>
            </a:r>
            <a:r>
              <a:rPr lang="en-US" altLang="zh-TW" dirty="0"/>
              <a:t>publishes a Credit Reserved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7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 (12/29)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微服務架構 </a:t>
            </a:r>
            <a:r>
              <a:rPr lang="en-US" altLang="zh-TW" sz="2800" dirty="0" smtClean="0"/>
              <a:t>Overview (</a:t>
            </a:r>
            <a:r>
              <a:rPr lang="zh-TW" altLang="en-US" sz="2800" dirty="0" smtClean="0"/>
              <a:t>續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+ 12/15 Q&amp;A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(</a:t>
            </a:r>
            <a:r>
              <a:rPr lang="zh-TW" altLang="en-US" sz="2800" dirty="0" smtClean="0"/>
              <a:t>微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服務</a:t>
            </a:r>
            <a:r>
              <a:rPr lang="zh-TW" altLang="en-US" sz="2800" dirty="0"/>
              <a:t>之間的安全</a:t>
            </a:r>
            <a:r>
              <a:rPr lang="zh-TW" altLang="en-US" sz="2800" dirty="0" smtClean="0"/>
              <a:t>機制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(</a:t>
            </a:r>
            <a:r>
              <a:rPr lang="zh-TW" altLang="en-US" sz="2800" dirty="0" smtClean="0"/>
              <a:t>微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服務之間的通訊</a:t>
            </a:r>
            <a:endParaRPr lang="en-US" altLang="zh-TW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小結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Opt: Multitenancy, </a:t>
            </a:r>
            <a:r>
              <a:rPr lang="en-US" altLang="zh-TW" sz="2800" dirty="0"/>
              <a:t>using containers is more </a:t>
            </a:r>
            <a:r>
              <a:rPr lang="en-US" altLang="zh-TW" sz="2800" dirty="0" smtClean="0"/>
              <a:t>easier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Opt: Windows Container Implements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37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n a microservices architecture, the third step in a credit check is for the Order Service to set the order status to 'Open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1099875"/>
            <a:ext cx="8612562" cy="53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04800" y="280416"/>
            <a:ext cx="967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consumes the Credit Reserved event, and changes the status of the order to OPEN.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28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#7, </a:t>
            </a:r>
            <a:r>
              <a:rPr lang="en-US" altLang="zh-TW" dirty="0"/>
              <a:t>Refactoring a </a:t>
            </a:r>
            <a:r>
              <a:rPr lang="en-US" altLang="zh-TW" dirty="0" smtClean="0"/>
              <a:t>Monolith</a:t>
            </a:r>
            <a:endParaRPr lang="zh-TW" altLang="en-US" dirty="0"/>
          </a:p>
        </p:txBody>
      </p:sp>
      <p:pic>
        <p:nvPicPr>
          <p:cNvPr id="13316" name="Picture 4" descr="The strangler fig is a metaphor for building a microservices architecture that mimic the functions of a monolith and eventually replace it [Richardson microservices reference architectur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9" t="5555" r="24513" b="6304"/>
          <a:stretch/>
        </p:blipFill>
        <p:spPr bwMode="auto">
          <a:xfrm>
            <a:off x="4011167" y="1840991"/>
            <a:ext cx="3816097" cy="44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 start migrating from a monolith to a microservices architecture, implement new functionality as microservices; continue routing requests for legacy functionality to the monolith until there is a replacement microservice [Richardson microservices references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47" y="182880"/>
            <a:ext cx="7131260" cy="60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381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1 – Stop Digging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27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factor a monolith into two apps: one for presentation logic and another for business and data-access logic [Richardson microservices reference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03" y="268224"/>
            <a:ext cx="97536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614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2 – Split Frontend and Backend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497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6"/>
          <a:stretch/>
        </p:blipFill>
        <p:spPr bwMode="auto">
          <a:xfrm>
            <a:off x="1338199" y="0"/>
            <a:ext cx="9753600" cy="6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271" y="0"/>
            <a:ext cx="426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3 – Extract Services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547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 bwMode="auto">
          <a:xfrm>
            <a:off x="1167511" y="280416"/>
            <a:ext cx="9753600" cy="60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25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了解建構微服務必要的基礎建設，挑選合適的產品。</a:t>
            </a:r>
            <a:endParaRPr lang="en-US" altLang="zh-TW" sz="3200" dirty="0" smtClean="0"/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 smtClean="0"/>
              <a:t>Message Broker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 smtClean="0"/>
              <a:t>API Gateway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 smtClean="0"/>
              <a:t>Service Register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評估是否自行開發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 訂製基礎建設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切</a:t>
            </a:r>
            <a:r>
              <a:rPr lang="zh-TW" altLang="en-US" sz="3200" dirty="0" smtClean="0"/>
              <a:t>勿過早最佳化。微服務的架構重要性高於最佳化</a:t>
            </a:r>
            <a:endParaRPr lang="en-US" altLang="zh-TW" sz="3200" dirty="0" smtClean="0"/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0501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API, API, API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31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微服務實作的挑戰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sz="2400" dirty="0" smtClean="0"/>
              <a:t>訂</a:t>
            </a:r>
            <a:r>
              <a:rPr lang="zh-TW" altLang="en-US" sz="2400" dirty="0" smtClean="0"/>
              <a:t>定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可靠穩固</a:t>
            </a:r>
            <a:r>
              <a:rPr lang="zh-TW" altLang="en-US" sz="2400" dirty="0" smtClean="0"/>
              <a:t>的 </a:t>
            </a:r>
            <a:r>
              <a:rPr lang="en-US" altLang="zh-TW" sz="2400" dirty="0" smtClean="0"/>
              <a:t>API</a:t>
            </a:r>
          </a:p>
          <a:p>
            <a:pPr lvl="1"/>
            <a:r>
              <a:rPr lang="en-US" altLang="zh-TW" sz="2200" dirty="0" smtClean="0"/>
              <a:t>API</a:t>
            </a:r>
            <a:r>
              <a:rPr lang="zh-TW" altLang="en-US" sz="2200" dirty="0" smtClean="0"/>
              <a:t> 是否支援舊版的客戶端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是否具備版本相容策略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開發流程能否支援多版本的更新、測試</a:t>
            </a:r>
            <a:r>
              <a:rPr lang="en-US" altLang="zh-TW" sz="2200" dirty="0" smtClean="0"/>
              <a:t>?</a:t>
            </a:r>
          </a:p>
          <a:p>
            <a:pPr lvl="1"/>
            <a:r>
              <a:rPr lang="zh-TW" altLang="en-US" sz="2200" dirty="0" smtClean="0"/>
              <a:t>佈署流程是否支援 </a:t>
            </a:r>
            <a:r>
              <a:rPr lang="en-US" altLang="zh-TW" sz="2200" dirty="0" smtClean="0"/>
              <a:t>API</a:t>
            </a:r>
            <a:r>
              <a:rPr lang="zh-TW" altLang="en-US" sz="2200" dirty="0" smtClean="0"/>
              <a:t> 的版本異動與升級</a:t>
            </a:r>
            <a:r>
              <a:rPr lang="en-US" altLang="zh-TW" sz="2200" dirty="0" smtClean="0"/>
              <a:t>?</a:t>
            </a:r>
          </a:p>
          <a:p>
            <a:endParaRPr lang="en-US" altLang="zh-TW" sz="2400" dirty="0" smtClean="0"/>
          </a:p>
          <a:p>
            <a:r>
              <a:rPr lang="zh-TW" altLang="en-US" sz="2400" dirty="0" smtClean="0"/>
              <a:t>訂</a:t>
            </a:r>
            <a:r>
              <a:rPr lang="zh-TW" altLang="en-US" sz="2400" dirty="0"/>
              <a:t>定</a:t>
            </a:r>
            <a:r>
              <a:rPr lang="zh-TW" altLang="en-US" sz="2400" b="1" dirty="0">
                <a:solidFill>
                  <a:srgbClr val="FF0000"/>
                </a:solidFill>
              </a:rPr>
              <a:t>安全</a:t>
            </a:r>
            <a:r>
              <a:rPr lang="zh-TW" altLang="en-US" sz="2400" dirty="0"/>
              <a:t>的跨服務授權機制</a:t>
            </a:r>
            <a:endParaRPr lang="en-US" altLang="zh-TW" sz="2400" dirty="0"/>
          </a:p>
          <a:p>
            <a:pPr lvl="1"/>
            <a:r>
              <a:rPr lang="zh-TW" altLang="en-US" sz="2000" dirty="0"/>
              <a:t>授權能否防範偽造</a:t>
            </a:r>
            <a:r>
              <a:rPr lang="en-US" altLang="zh-TW" sz="2000" dirty="0"/>
              <a:t>?</a:t>
            </a:r>
          </a:p>
          <a:p>
            <a:pPr lvl="1"/>
            <a:r>
              <a:rPr lang="zh-TW" altLang="en-US" sz="2200" dirty="0"/>
              <a:t>授權能否防止複製</a:t>
            </a:r>
            <a:r>
              <a:rPr lang="en-US" altLang="zh-TW" sz="2200" dirty="0"/>
              <a:t>?</a:t>
            </a:r>
          </a:p>
          <a:p>
            <a:pPr lvl="1"/>
            <a:r>
              <a:rPr lang="zh-TW" altLang="en-US" sz="2200" dirty="0"/>
              <a:t>能否防範 </a:t>
            </a:r>
            <a:r>
              <a:rPr lang="en-US" altLang="zh-TW" sz="2200" dirty="0"/>
              <a:t>Reply</a:t>
            </a:r>
            <a:r>
              <a:rPr lang="zh-TW" altLang="en-US" sz="2200" dirty="0"/>
              <a:t> </a:t>
            </a:r>
            <a:r>
              <a:rPr lang="en-US" altLang="zh-TW" sz="2200" dirty="0"/>
              <a:t>Attack?</a:t>
            </a:r>
          </a:p>
          <a:p>
            <a:pPr lvl="1"/>
            <a:r>
              <a:rPr lang="zh-TW" altLang="en-US" sz="2200" dirty="0"/>
              <a:t>是否具備擴充性</a:t>
            </a:r>
            <a:r>
              <a:rPr lang="en-US" altLang="zh-TW" sz="2200" dirty="0"/>
              <a:t>?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7800" y="6438900"/>
            <a:ext cx="587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Microservices architecture for a sample ride-for-hire app, with each microservice presenting a RESTful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23370"/>
            <a:ext cx="5907405" cy="603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設計專屬的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/ SDK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4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basic</a:t>
            </a:r>
          </a:p>
        </p:txBody>
      </p:sp>
    </p:spTree>
    <p:extLst>
      <p:ext uri="{BB962C8B-B14F-4D97-AF65-F5344CB8AC3E}">
        <p14:creationId xmlns:p14="http://schemas.microsoft.com/office/powerpoint/2010/main" val="108588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 smtClean="0"/>
              <a:t>Sample </a:t>
            </a:r>
            <a:r>
              <a:rPr lang="en-US" altLang="zh-TW" sz="3600" dirty="0" smtClean="0"/>
              <a:t>Code: First SDK</a:t>
            </a:r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維護及更新的難題</a:t>
            </a: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服務契約的管理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API &amp; SDK</a:t>
            </a:r>
          </a:p>
          <a:p>
            <a:pPr marL="742950" indent="-742950">
              <a:buFont typeface="+mj-lt"/>
              <a:buAutoNum type="arabicPeriod"/>
            </a:pP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37959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87552" y="5596128"/>
            <a:ext cx="7336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https://github.com/andrew0928/SDKDemo/tree/</a:t>
            </a:r>
            <a:r>
              <a:rPr lang="en-US" altLang="zh-TW" sz="2400" b="1" dirty="0">
                <a:solidFill>
                  <a:srgbClr val="FF0000"/>
                </a:solidFill>
              </a:rPr>
              <a:t>dev-API</a:t>
            </a:r>
            <a:endParaRPr lang="zh-TW" altLang="en-US" sz="2400" b="1" dirty="0">
              <a:solidFill>
                <a:srgbClr val="FF0000"/>
              </a:solidFill>
            </a:endParaRPr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2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程式架構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97280" y="2255520"/>
            <a:ext cx="3645408" cy="3194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//</a:t>
            </a:r>
          </a:p>
          <a:p>
            <a:r>
              <a:rPr lang="en-US" altLang="zh-TW" dirty="0" smtClean="0"/>
              <a:t>// call Rest API direct</a:t>
            </a:r>
          </a:p>
          <a:p>
            <a:r>
              <a:rPr lang="en-US" altLang="zh-TW" dirty="0" smtClean="0"/>
              <a:t>//</a:t>
            </a:r>
          </a:p>
        </p:txBody>
      </p:sp>
      <p:sp>
        <p:nvSpPr>
          <p:cNvPr id="6" name="矩形 5"/>
          <p:cNvSpPr/>
          <p:nvPr/>
        </p:nvSpPr>
        <p:spPr>
          <a:xfrm>
            <a:off x="6766560" y="2255520"/>
            <a:ext cx="4389120" cy="3194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4" name="Picture 10" descr="http://hostforlife.eu/img/logo_aspne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4" y="2255520"/>
            <a:ext cx="969871" cy="5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command prompt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79" y="2347674"/>
            <a:ext cx="441833" cy="4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流程圖: 文件 10"/>
          <p:cNvSpPr/>
          <p:nvPr/>
        </p:nvSpPr>
        <p:spPr>
          <a:xfrm>
            <a:off x="8436864" y="4072128"/>
            <a:ext cx="2584704" cy="1231392"/>
          </a:xfrm>
          <a:prstGeom prst="flowChartDocumen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~/</a:t>
            </a:r>
            <a:r>
              <a:rPr lang="en-US" altLang="zh-TW" dirty="0" err="1" smtClean="0"/>
              <a:t>App_Data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BIRDS.json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473952" y="3048000"/>
            <a:ext cx="1840992" cy="585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API: Birds</a:t>
            </a:r>
            <a:endParaRPr lang="zh-TW" altLang="en-US" dirty="0"/>
          </a:p>
        </p:txBody>
      </p:sp>
      <p:cxnSp>
        <p:nvCxnSpPr>
          <p:cNvPr id="14" name="肘形接點 13"/>
          <p:cNvCxnSpPr>
            <a:stCxn id="12" idx="3"/>
            <a:endCxn id="11" idx="0"/>
          </p:cNvCxnSpPr>
          <p:nvPr/>
        </p:nvCxnSpPr>
        <p:spPr>
          <a:xfrm>
            <a:off x="8314944" y="3340608"/>
            <a:ext cx="1414272" cy="7315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2" idx="1"/>
          </p:cNvCxnSpPr>
          <p:nvPr/>
        </p:nvCxnSpPr>
        <p:spPr>
          <a:xfrm>
            <a:off x="4742688" y="3340608"/>
            <a:ext cx="173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93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冗長的 </a:t>
            </a:r>
            <a:r>
              <a:rPr lang="en-US" altLang="zh-TW" sz="3200" dirty="0" err="1" smtClean="0"/>
              <a:t>init</a:t>
            </a:r>
            <a:r>
              <a:rPr lang="en-US" altLang="zh-TW" sz="3200" dirty="0" smtClean="0"/>
              <a:t> code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無法重複使用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缺乏最佳化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(EX:</a:t>
            </a:r>
            <a:r>
              <a:rPr lang="zh-TW" altLang="en-US" sz="3200" dirty="0"/>
              <a:t> </a:t>
            </a:r>
            <a:r>
              <a:rPr lang="zh-TW" altLang="en-US" sz="3200" dirty="0" smtClean="0"/>
              <a:t>分頁的處理、</a:t>
            </a:r>
            <a:r>
              <a:rPr lang="en-US" altLang="zh-TW" sz="3200" dirty="0" smtClean="0"/>
              <a:t>Cache</a:t>
            </a:r>
            <a:r>
              <a:rPr lang="zh-TW" altLang="en-US" sz="3200" dirty="0" smtClean="0"/>
              <a:t> 的處理</a:t>
            </a:r>
            <a:r>
              <a:rPr lang="en-US" altLang="zh-TW" sz="32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 smtClean="0"/>
              <a:t>SDK:</a:t>
            </a:r>
            <a:r>
              <a:rPr lang="zh-TW" altLang="en-US" sz="3200" dirty="0" smtClean="0"/>
              <a:t> 將呼叫 </a:t>
            </a:r>
            <a:r>
              <a:rPr lang="en-US" altLang="zh-TW" sz="3200" dirty="0" smtClean="0"/>
              <a:t>API </a:t>
            </a:r>
            <a:r>
              <a:rPr lang="zh-TW" altLang="en-US" sz="3200" dirty="0" smtClean="0"/>
              <a:t>必要的 </a:t>
            </a:r>
            <a:r>
              <a:rPr lang="en-US" altLang="zh-TW" sz="3200" dirty="0" smtClean="0"/>
              <a:t>code</a:t>
            </a:r>
            <a:r>
              <a:rPr lang="zh-TW" altLang="en-US" sz="3200" dirty="0" smtClean="0"/>
              <a:t> 包裝成 </a:t>
            </a:r>
            <a:r>
              <a:rPr lang="en-US" altLang="zh-TW" sz="3200" dirty="0" smtClean="0"/>
              <a:t>class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library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933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87552" y="5596128"/>
            <a:ext cx="7413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https://</a:t>
            </a:r>
            <a:r>
              <a:rPr lang="en-US" altLang="zh-TW" sz="2400" dirty="0" smtClean="0"/>
              <a:t>github.com/andrew0928/SDKDemo/tree/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dev-SDK</a:t>
            </a:r>
            <a:endParaRPr lang="zh-TW" altLang="en-US" sz="2400" b="1" dirty="0">
              <a:solidFill>
                <a:srgbClr val="FF0000"/>
              </a:solidFill>
            </a:endParaRPr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141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程式架構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97280" y="2255520"/>
            <a:ext cx="3694176" cy="3194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//</a:t>
            </a:r>
          </a:p>
          <a:p>
            <a:r>
              <a:rPr lang="en-US" altLang="zh-TW" dirty="0" smtClean="0"/>
              <a:t>// call Rest API direct</a:t>
            </a:r>
          </a:p>
          <a:p>
            <a:r>
              <a:rPr lang="en-US" altLang="zh-TW" dirty="0" smtClean="0"/>
              <a:t>//</a:t>
            </a:r>
          </a:p>
        </p:txBody>
      </p:sp>
      <p:sp>
        <p:nvSpPr>
          <p:cNvPr id="6" name="矩形 5"/>
          <p:cNvSpPr/>
          <p:nvPr/>
        </p:nvSpPr>
        <p:spPr>
          <a:xfrm>
            <a:off x="6766560" y="2255520"/>
            <a:ext cx="4389120" cy="3194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4" name="Picture 10" descr="http://hostforlife.eu/img/logo_aspne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174" y="2255520"/>
            <a:ext cx="969871" cy="5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command prompt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79" y="2347674"/>
            <a:ext cx="441833" cy="4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流程圖: 文件 10"/>
          <p:cNvSpPr/>
          <p:nvPr/>
        </p:nvSpPr>
        <p:spPr>
          <a:xfrm>
            <a:off x="8436864" y="4072128"/>
            <a:ext cx="2584704" cy="1231392"/>
          </a:xfrm>
          <a:prstGeom prst="flowChartDocumen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~/</a:t>
            </a:r>
            <a:r>
              <a:rPr lang="en-US" altLang="zh-TW" dirty="0" err="1" smtClean="0"/>
              <a:t>App_Data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BIRDS.json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473952" y="3048000"/>
            <a:ext cx="1840992" cy="585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API: Birds</a:t>
            </a:r>
            <a:endParaRPr lang="zh-TW" altLang="en-US" dirty="0"/>
          </a:p>
        </p:txBody>
      </p:sp>
      <p:cxnSp>
        <p:nvCxnSpPr>
          <p:cNvPr id="14" name="肘形接點 13"/>
          <p:cNvCxnSpPr>
            <a:stCxn id="12" idx="3"/>
            <a:endCxn id="11" idx="0"/>
          </p:cNvCxnSpPr>
          <p:nvPr/>
        </p:nvCxnSpPr>
        <p:spPr>
          <a:xfrm>
            <a:off x="8314944" y="3340608"/>
            <a:ext cx="1414272" cy="73152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endCxn id="12" idx="1"/>
          </p:cNvCxnSpPr>
          <p:nvPr/>
        </p:nvCxnSpPr>
        <p:spPr>
          <a:xfrm>
            <a:off x="5084064" y="3340608"/>
            <a:ext cx="1389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316224" y="3048000"/>
            <a:ext cx="1840992" cy="1524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84064" y="1987296"/>
            <a:ext cx="1389888" cy="694944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Contracts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47104" y="3133344"/>
            <a:ext cx="292608" cy="402336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4730496" y="3133344"/>
            <a:ext cx="316992" cy="1328928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肘形接點 9"/>
          <p:cNvCxnSpPr>
            <a:stCxn id="16" idx="0"/>
            <a:endCxn id="7" idx="1"/>
          </p:cNvCxnSpPr>
          <p:nvPr/>
        </p:nvCxnSpPr>
        <p:spPr>
          <a:xfrm rot="5400000" flipH="1" flipV="1">
            <a:off x="4587240" y="2636520"/>
            <a:ext cx="798576" cy="195072"/>
          </a:xfrm>
          <a:prstGeom prst="bentConnector2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endCxn id="7" idx="3"/>
          </p:cNvCxnSpPr>
          <p:nvPr/>
        </p:nvCxnSpPr>
        <p:spPr>
          <a:xfrm rot="16200000" flipV="1">
            <a:off x="6166104" y="2642616"/>
            <a:ext cx="798576" cy="182880"/>
          </a:xfrm>
          <a:prstGeom prst="bentConnector2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78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/>
              <a:t>Client / Server </a:t>
            </a:r>
            <a:r>
              <a:rPr lang="zh-TW" altLang="en-US" sz="3200" dirty="0" smtClean="0"/>
              <a:t>通常無法同時更新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457200" indent="-457200">
              <a:buFont typeface="+mj-lt"/>
              <a:buAutoNum type="arabicPeriod"/>
            </a:pP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 smtClean="0"/>
              <a:t>API:</a:t>
            </a:r>
            <a:r>
              <a:rPr lang="zh-TW" altLang="en-US" sz="3200" dirty="0" smtClean="0"/>
              <a:t> 必須有與舊版 </a:t>
            </a:r>
            <a:r>
              <a:rPr lang="en-US" altLang="zh-TW" sz="3200" dirty="0" smtClean="0"/>
              <a:t>SDK</a:t>
            </a:r>
            <a:r>
              <a:rPr lang="zh-TW" altLang="en-US" sz="3200" dirty="0" smtClean="0"/>
              <a:t> 相容的機制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75141"/>
            <a:ext cx="8193405" cy="288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RESTful </a:t>
            </a:r>
            <a:r>
              <a:rPr lang="en-US" altLang="zh-TW" dirty="0" smtClean="0"/>
              <a:t>API</a:t>
            </a:r>
            <a:br>
              <a:rPr lang="en-US" altLang="zh-TW" dirty="0" smtClean="0"/>
            </a:br>
            <a:r>
              <a:rPr lang="zh-TW" altLang="en-US" dirty="0" smtClean="0"/>
              <a:t>版本</a:t>
            </a:r>
            <a:r>
              <a:rPr lang="zh-TW" altLang="en-US" dirty="0"/>
              <a:t>控制策略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0" y="6488668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http://ningandjiao.iteye.com/blog/1990004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61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無版本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只保留最新版本</a:t>
            </a:r>
            <a:r>
              <a:rPr lang="en-US" altLang="zh-TW" dirty="0" smtClean="0"/>
              <a:t>), The Knot</a:t>
            </a:r>
            <a:endParaRPr lang="zh-TW" altLang="en-US" dirty="0"/>
          </a:p>
        </p:txBody>
      </p:sp>
      <p:pic>
        <p:nvPicPr>
          <p:cNvPr id="2050" name="Picture 2" descr="http://dl2.iteye.com/upload/attachment/0092/1544/8ab9f462-64ea-3fc2-a687-b22f85cbbf5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9" y="1773936"/>
            <a:ext cx="5034662" cy="446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6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保留所有版本，用戶端自行選擇</a:t>
            </a:r>
            <a:endParaRPr lang="zh-TW" altLang="en-US" dirty="0"/>
          </a:p>
        </p:txBody>
      </p:sp>
      <p:pic>
        <p:nvPicPr>
          <p:cNvPr id="4100" name="Picture 4" descr="http://dl2.iteye.com/upload/attachment/0092/1542/80df0b78-9901-341e-a49b-aeef1f4e83a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6" y="1786999"/>
            <a:ext cx="5229734" cy="44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78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Basic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Windows Container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Docker for Windows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環境安裝設定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授權的選擇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容器的執行與管理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run | </a:t>
            </a:r>
            <a:r>
              <a:rPr lang="en-US" altLang="zh-TW" dirty="0" err="1" smtClean="0"/>
              <a:t>rm</a:t>
            </a:r>
            <a:r>
              <a:rPr lang="en-US" altLang="zh-TW" dirty="0" smtClean="0"/>
              <a:t> | </a:t>
            </a:r>
            <a:r>
              <a:rPr lang="en-US" altLang="zh-TW" dirty="0" err="1" smtClean="0"/>
              <a:t>ps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執行中的容器進階操作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/>
              <a:t>start | stop | exec | attach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映像檔的管理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pull | build | images | </a:t>
            </a:r>
            <a:r>
              <a:rPr lang="en-US" altLang="zh-TW" dirty="0" err="1" smtClean="0"/>
              <a:t>rmi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儲存庫的操作與管理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push | search</a:t>
            </a:r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5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只保留最新版，但是必須相容舊</a:t>
            </a:r>
            <a:r>
              <a:rPr lang="zh-TW" altLang="en-US" dirty="0"/>
              <a:t>版</a:t>
            </a:r>
          </a:p>
        </p:txBody>
      </p:sp>
      <p:pic>
        <p:nvPicPr>
          <p:cNvPr id="5122" name="Picture 2" descr="http://dl2.iteye.com/upload/attachment/0092/1546/a4a3d483-7387-34d5-92a5-e175be0df06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70" y="1777748"/>
            <a:ext cx="5308586" cy="445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版本驗證的方式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694688" y="2084832"/>
            <a:ext cx="3401568" cy="123139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(CLIENT)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7181088" y="2084832"/>
            <a:ext cx="3401568" cy="123139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5096256" y="2365248"/>
            <a:ext cx="2084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071872" y="2048256"/>
            <a:ext cx="2133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Query server version</a:t>
            </a:r>
          </a:p>
          <a:p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5096256" y="3011424"/>
            <a:ext cx="2084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79008" y="2694432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Call API</a:t>
            </a:r>
          </a:p>
          <a:p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1694688" y="4242816"/>
            <a:ext cx="3401568" cy="123139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(CLIENT)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7181088" y="4242816"/>
            <a:ext cx="3401568" cy="123139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</a:t>
            </a:r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5096256" y="4791456"/>
            <a:ext cx="2084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169408" y="4474464"/>
            <a:ext cx="1928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Call API</a:t>
            </a:r>
          </a:p>
          <a:p>
            <a:r>
              <a:rPr lang="en-US" altLang="zh-TW" dirty="0" smtClean="0"/>
              <a:t>(send SDK version)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377696" y="3395395"/>
            <a:ext cx="1013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控制權在 </a:t>
            </a:r>
            <a:r>
              <a:rPr lang="en-US" altLang="zh-TW" dirty="0" smtClean="0"/>
              <a:t>SDK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端。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可以決定不同版本的處理方式，甚至是自行挑選合適的版本 </a:t>
            </a:r>
            <a:r>
              <a:rPr lang="en-US" altLang="zh-TW" dirty="0" smtClean="0"/>
              <a:t>(if</a:t>
            </a:r>
            <a:r>
              <a:rPr lang="zh-TW" altLang="en-US" dirty="0" smtClean="0"/>
              <a:t> </a:t>
            </a:r>
            <a:r>
              <a:rPr lang="en-US" altLang="zh-TW" dirty="0" smtClean="0"/>
              <a:t>exists)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377696" y="5585567"/>
            <a:ext cx="9608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控制權在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端。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可以決定不同版本的處理方式，甚至是自動引導到舊版的實作。</a:t>
            </a:r>
            <a:endParaRPr lang="en-US" altLang="zh-TW" dirty="0" smtClean="0"/>
          </a:p>
          <a:p>
            <a:r>
              <a:rPr lang="zh-TW" altLang="en-US" dirty="0" smtClean="0"/>
              <a:t>甚至是</a:t>
            </a:r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 </a:t>
            </a:r>
            <a:r>
              <a:rPr lang="en-US" altLang="zh-TW" dirty="0"/>
              <a:t>API Gateway, </a:t>
            </a:r>
            <a:r>
              <a:rPr lang="zh-TW" altLang="en-US" dirty="0" smtClean="0"/>
              <a:t>直接引導到舊版的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12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87552" y="5596128"/>
            <a:ext cx="7411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https://</a:t>
            </a:r>
            <a:r>
              <a:rPr lang="en-US" altLang="zh-TW" sz="2400" dirty="0" smtClean="0"/>
              <a:t>github.com/andrew0928/SDKDemo/tree/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dev-VER</a:t>
            </a:r>
            <a:endParaRPr lang="zh-TW" altLang="en-US" sz="2400" b="1" dirty="0">
              <a:solidFill>
                <a:srgbClr val="FF0000"/>
              </a:solidFill>
            </a:endParaRPr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84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維持 </a:t>
            </a:r>
            <a:r>
              <a:rPr lang="en-US" altLang="zh-TW" sz="3600" dirty="0" smtClean="0"/>
              <a:t>API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/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SDK</a:t>
            </a:r>
            <a:r>
              <a:rPr lang="zh-TW" altLang="en-US" sz="3600" dirty="0" smtClean="0"/>
              <a:t> 的相容性，是讓服務穩健可靠運作的必要條件</a:t>
            </a: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endParaRPr lang="en-US" altLang="zh-TW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盡可能的讓</a:t>
            </a:r>
            <a:r>
              <a:rPr lang="en-US" altLang="zh-TW" sz="3600" dirty="0" smtClean="0"/>
              <a:t>“</a:t>
            </a:r>
            <a:r>
              <a:rPr lang="zh-TW" altLang="en-US" sz="3600" dirty="0" smtClean="0"/>
              <a:t>不相容</a:t>
            </a:r>
            <a:r>
              <a:rPr lang="en-US" altLang="zh-TW" sz="3600" dirty="0" smtClean="0"/>
              <a:t>”</a:t>
            </a:r>
            <a:r>
              <a:rPr lang="zh-TW" altLang="en-US" sz="3600" dirty="0" smtClean="0"/>
              <a:t>的問題能越早發現越好</a:t>
            </a:r>
            <a:endParaRPr lang="en-US" altLang="zh-TW" sz="3600" dirty="0" smtClean="0"/>
          </a:p>
          <a:p>
            <a:pPr marL="1035558" lvl="1" indent="-742950">
              <a:buFont typeface="Wingdings" panose="05000000000000000000" pitchFamily="2" charset="2"/>
              <a:buChar char="p"/>
            </a:pPr>
            <a:r>
              <a:rPr lang="zh-TW" altLang="en-US" sz="3400" dirty="0" smtClean="0"/>
              <a:t>能否在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compile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time</a:t>
            </a:r>
            <a:r>
              <a:rPr lang="zh-TW" altLang="en-US" sz="3400" dirty="0" smtClean="0"/>
              <a:t> 就知道</a:t>
            </a:r>
            <a:r>
              <a:rPr lang="en-US" altLang="zh-TW" sz="3400" dirty="0" smtClean="0"/>
              <a:t>?</a:t>
            </a:r>
          </a:p>
          <a:p>
            <a:pPr marL="1035558" lvl="1" indent="-742950">
              <a:buFont typeface="Wingdings" panose="05000000000000000000" pitchFamily="2" charset="2"/>
              <a:buChar char="p"/>
            </a:pPr>
            <a:r>
              <a:rPr lang="zh-TW" altLang="en-US" sz="3400" dirty="0" smtClean="0"/>
              <a:t>能否在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build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time</a:t>
            </a:r>
            <a:r>
              <a:rPr lang="zh-TW" altLang="en-US" sz="3400" dirty="0" smtClean="0"/>
              <a:t> 就知道</a:t>
            </a:r>
            <a:r>
              <a:rPr lang="en-US" altLang="zh-TW" sz="3400" dirty="0" smtClean="0"/>
              <a:t>?</a:t>
            </a:r>
          </a:p>
          <a:p>
            <a:pPr marL="1035558" lvl="1" indent="-742950">
              <a:buFont typeface="Wingdings" panose="05000000000000000000" pitchFamily="2" charset="2"/>
              <a:buChar char="p"/>
            </a:pPr>
            <a:r>
              <a:rPr lang="zh-TW" altLang="en-US" sz="3400" dirty="0" smtClean="0"/>
              <a:t>能否在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run</a:t>
            </a:r>
            <a:r>
              <a:rPr lang="zh-TW" altLang="en-US" sz="3400" dirty="0"/>
              <a:t> </a:t>
            </a:r>
            <a:r>
              <a:rPr lang="en-US" altLang="zh-TW" sz="3400" dirty="0" smtClean="0"/>
              <a:t>time</a:t>
            </a:r>
            <a:r>
              <a:rPr lang="zh-TW" altLang="en-US" sz="3400" dirty="0" smtClean="0"/>
              <a:t> 檢測</a:t>
            </a:r>
            <a:r>
              <a:rPr lang="en-US" altLang="zh-TW" sz="3400" dirty="0" smtClean="0"/>
              <a:t>?</a:t>
            </a:r>
          </a:p>
          <a:p>
            <a:pPr marL="1035558" lvl="1" indent="-742950">
              <a:buFont typeface="Wingdings" panose="05000000000000000000" pitchFamily="2" charset="2"/>
              <a:buChar char="p"/>
            </a:pPr>
            <a:endParaRPr lang="en-US" altLang="zh-TW" sz="3400" dirty="0" smtClean="0"/>
          </a:p>
          <a:p>
            <a:pPr marL="742950" indent="-742950">
              <a:buFont typeface="+mj-lt"/>
              <a:buAutoNum type="arabicPeriod"/>
            </a:pPr>
            <a:r>
              <a:rPr lang="zh-TW" altLang="en-US" sz="3600" dirty="0" smtClean="0"/>
              <a:t>掌控你對 </a:t>
            </a:r>
            <a:r>
              <a:rPr lang="en-US" altLang="zh-TW" sz="3600" dirty="0" smtClean="0"/>
              <a:t>SDK</a:t>
            </a:r>
            <a:r>
              <a:rPr lang="zh-TW" altLang="en-US" sz="3600" dirty="0" smtClean="0"/>
              <a:t> 更新狀況的掌握程度，決定適合的策略。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768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Question?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服務之間的安全機制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8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AGENDA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原理說明 </a:t>
            </a:r>
            <a:r>
              <a:rPr lang="en-US" altLang="zh-TW" sz="4000" dirty="0" smtClean="0"/>
              <a:t>( API KEY / SESSION KEY )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土砲 </a:t>
            </a:r>
            <a:r>
              <a:rPr lang="en-US" altLang="zh-TW" sz="4000" dirty="0" smtClean="0"/>
              <a:t>API TOKEN</a:t>
            </a:r>
            <a:endParaRPr lang="en-US" altLang="zh-TW" sz="40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4000" dirty="0" smtClean="0"/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4000" dirty="0" smtClean="0"/>
              <a:t>應用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3245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6523" y="1737360"/>
            <a:ext cx="11582400" cy="43234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TOKEN</a:t>
            </a:r>
            <a:r>
              <a:rPr lang="zh-TW" altLang="en-US" dirty="0" smtClean="0"/>
              <a:t> 的難題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2676" y="2391508"/>
            <a:ext cx="2485293" cy="26845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8546122" y="2391508"/>
            <a:ext cx="2485293" cy="26845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6523" y="5691499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灰色地帶都是不安全的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1312985" y="2614246"/>
            <a:ext cx="1195753" cy="4103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387969" y="3141785"/>
            <a:ext cx="5158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>
            <a:off x="3387969" y="4138246"/>
            <a:ext cx="5158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645878" y="3467073"/>
            <a:ext cx="47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在不安全的通訊環境，必須安全的傳遞資訊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324599" y="3921368"/>
            <a:ext cx="1770185" cy="668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43288" y="2768125"/>
            <a:ext cx="1770185" cy="6682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5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RSA </a:t>
            </a:r>
            <a:r>
              <a:rPr lang="zh-TW" altLang="en-US" dirty="0" smtClean="0"/>
              <a:t>的基本概念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 smtClean="0"/>
              <a:t>只要記得三件事情就好</a:t>
            </a:r>
            <a:r>
              <a:rPr lang="en-US" altLang="zh-TW" sz="3200" dirty="0" smtClean="0"/>
              <a:t>:</a:t>
            </a:r>
          </a:p>
          <a:p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RSA</a:t>
            </a:r>
            <a:r>
              <a:rPr lang="zh-TW" altLang="en-US" sz="3200" dirty="0" smtClean="0"/>
              <a:t> 的 </a:t>
            </a:r>
            <a:r>
              <a:rPr lang="en-US" altLang="zh-TW" sz="3200" dirty="0" smtClean="0"/>
              <a:t>KEY </a:t>
            </a:r>
            <a:r>
              <a:rPr lang="zh-TW" altLang="en-US" sz="3200" dirty="0" smtClean="0"/>
              <a:t>有一對，</a:t>
            </a:r>
            <a:r>
              <a:rPr lang="en-US" altLang="zh-TW" sz="3200" dirty="0" smtClean="0"/>
              <a:t>PRIVATE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用 </a:t>
            </a:r>
            <a:r>
              <a:rPr lang="en-US" altLang="zh-TW" sz="3200" dirty="0"/>
              <a:t>PRIVATE KEY </a:t>
            </a:r>
            <a:r>
              <a:rPr lang="zh-TW" altLang="en-US" sz="3200" dirty="0" smtClean="0"/>
              <a:t>加密的資料，只有對應的</a:t>
            </a:r>
            <a:r>
              <a:rPr lang="zh-TW" altLang="en-US" sz="3200" dirty="0"/>
              <a:t> </a:t>
            </a:r>
            <a:r>
              <a:rPr lang="en-US" altLang="zh-TW" sz="3200" dirty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能解開。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PRIVATE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自己保管好，</a:t>
            </a:r>
            <a:r>
              <a:rPr lang="en-US" altLang="zh-TW" sz="3200" dirty="0" smtClean="0"/>
              <a:t>PUBLIC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KEY</a:t>
            </a:r>
            <a:r>
              <a:rPr lang="zh-TW" altLang="en-US" sz="3200" dirty="0" smtClean="0"/>
              <a:t> 可以公開。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105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橢圓 22"/>
          <p:cNvSpPr/>
          <p:nvPr/>
        </p:nvSpPr>
        <p:spPr>
          <a:xfrm>
            <a:off x="8800718" y="3013446"/>
            <a:ext cx="952556" cy="91841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</a:t>
            </a:r>
            <a:r>
              <a:rPr lang="zh-TW" altLang="en-US" dirty="0"/>
              <a:t>密</a:t>
            </a:r>
          </a:p>
        </p:txBody>
      </p:sp>
      <p:sp>
        <p:nvSpPr>
          <p:cNvPr id="4" name="圓角矩形 3"/>
          <p:cNvSpPr/>
          <p:nvPr/>
        </p:nvSpPr>
        <p:spPr>
          <a:xfrm>
            <a:off x="595528" y="3013447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授權的設定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(object)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2969279" y="328616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659089" y="3013447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Binary Data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814423" y="323803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9038515" y="4171021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Signature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rot="3056515">
            <a:off x="5334831" y="405402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8681227">
            <a:off x="8680024" y="440358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531346" y="4661456"/>
            <a:ext cx="2939715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Signed Binary Data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57419" y="302912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序列化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700523" y="260865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產生簽章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780060" y="4170664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合併明文 </a:t>
            </a:r>
            <a:r>
              <a:rPr lang="en-US" altLang="zh-TW" dirty="0" smtClean="0"/>
              <a:t>+</a:t>
            </a:r>
            <a:r>
              <a:rPr lang="zh-TW" altLang="en-US" dirty="0" smtClean="0"/>
              <a:t> 加密過的 </a:t>
            </a:r>
            <a:r>
              <a:rPr lang="en-US" altLang="zh-TW" dirty="0" smtClean="0"/>
              <a:t>HASH)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75183" y="1791856"/>
            <a:ext cx="2029326" cy="8742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原廠的私鑰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(private key)</a:t>
            </a:r>
            <a:endParaRPr lang="zh-TW" altLang="en-US" dirty="0"/>
          </a:p>
        </p:txBody>
      </p:sp>
      <p:sp>
        <p:nvSpPr>
          <p:cNvPr id="17" name="向右箭號 16"/>
          <p:cNvSpPr/>
          <p:nvPr/>
        </p:nvSpPr>
        <p:spPr>
          <a:xfrm rot="5400000">
            <a:off x="9046517" y="272044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標題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產生數位簽章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6400051" y="3013446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>
            <a:off x="8589846" y="3238036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右箭號 23"/>
          <p:cNvSpPr/>
          <p:nvPr/>
        </p:nvSpPr>
        <p:spPr>
          <a:xfrm rot="3205593">
            <a:off x="9473391" y="3667162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8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Tech: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472492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472493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3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6773380" y="4178430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 #1</a:t>
            </a:r>
            <a:endParaRPr lang="zh-TW" altLang="en-US" dirty="0"/>
          </a:p>
        </p:txBody>
      </p:sp>
      <p:sp>
        <p:nvSpPr>
          <p:cNvPr id="19" name="標題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驗</a:t>
            </a:r>
            <a:r>
              <a:rPr lang="zh-TW" altLang="en-US" dirty="0"/>
              <a:t>證</a:t>
            </a:r>
            <a:r>
              <a:rPr lang="zh-TW" altLang="en-US" dirty="0" smtClean="0"/>
              <a:t>數位簽章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2586111" y="1886742"/>
            <a:ext cx="2939715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Signed Binary Data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2098799" y="3032585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Binary Data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5212366" y="3032586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Signature</a:t>
            </a:r>
            <a:endParaRPr lang="zh-TW" altLang="en-US" dirty="0"/>
          </a:p>
        </p:txBody>
      </p:sp>
      <p:sp>
        <p:nvSpPr>
          <p:cNvPr id="22" name="向右箭號 21"/>
          <p:cNvSpPr/>
          <p:nvPr/>
        </p:nvSpPr>
        <p:spPr>
          <a:xfrm rot="2304618">
            <a:off x="4989141" y="2831701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 rot="7945410">
            <a:off x="3759208" y="2853161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7380849" y="1906794"/>
            <a:ext cx="2029326" cy="87429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原廠的公鑰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(public key)</a:t>
            </a:r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7380849" y="2988467"/>
            <a:ext cx="952556" cy="91841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解</a:t>
            </a:r>
            <a:r>
              <a:rPr lang="zh-TW" altLang="en-US" dirty="0" smtClean="0"/>
              <a:t>密</a:t>
            </a:r>
            <a:endParaRPr lang="zh-TW" altLang="en-US" dirty="0"/>
          </a:p>
        </p:txBody>
      </p:sp>
      <p:sp>
        <p:nvSpPr>
          <p:cNvPr id="26" name="向右箭號 25"/>
          <p:cNvSpPr/>
          <p:nvPr/>
        </p:nvSpPr>
        <p:spPr>
          <a:xfrm rot="5400000">
            <a:off x="7591528" y="2688304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4225" y="4611567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 rot="5400000">
            <a:off x="7615148" y="380303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圓角矩形 29"/>
          <p:cNvSpPr/>
          <p:nvPr/>
        </p:nvSpPr>
        <p:spPr>
          <a:xfrm>
            <a:off x="2098799" y="4178430"/>
            <a:ext cx="2029326" cy="8742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Hash #2</a:t>
            </a:r>
            <a:endParaRPr lang="zh-TW" altLang="en-US" dirty="0"/>
          </a:p>
        </p:txBody>
      </p:sp>
      <p:sp>
        <p:nvSpPr>
          <p:cNvPr id="31" name="向右箭號 30"/>
          <p:cNvSpPr/>
          <p:nvPr/>
        </p:nvSpPr>
        <p:spPr>
          <a:xfrm rot="5400000">
            <a:off x="2940567" y="3803030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5049548" y="4465575"/>
            <a:ext cx="952556" cy="91841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比</a:t>
            </a:r>
            <a:r>
              <a:rPr lang="zh-TW" altLang="en-US" dirty="0"/>
              <a:t>對</a:t>
            </a:r>
          </a:p>
        </p:txBody>
      </p:sp>
      <p:sp>
        <p:nvSpPr>
          <p:cNvPr id="33" name="向右箭號 32"/>
          <p:cNvSpPr/>
          <p:nvPr/>
        </p:nvSpPr>
        <p:spPr>
          <a:xfrm rot="10800000">
            <a:off x="6191226" y="4611567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向右箭號 33"/>
          <p:cNvSpPr/>
          <p:nvPr/>
        </p:nvSpPr>
        <p:spPr>
          <a:xfrm>
            <a:off x="7134874" y="3227095"/>
            <a:ext cx="393031" cy="44115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0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跨網站的認證傳遞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OAUTH</a:t>
            </a:r>
            <a:r>
              <a:rPr lang="zh-TW" altLang="en-US" dirty="0" smtClean="0"/>
              <a:t> 就是類似的作法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不過我用簡化的 </a:t>
            </a:r>
            <a:r>
              <a:rPr lang="en-US" altLang="zh-TW" dirty="0" smtClean="0"/>
              <a:t>POC</a:t>
            </a:r>
            <a:r>
              <a:rPr lang="zh-TW" altLang="en-US" dirty="0" smtClean="0"/>
              <a:t> 來說明該怎麼做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00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AUTH</a:t>
            </a:r>
            <a:r>
              <a:rPr lang="zh-TW" altLang="en-US" dirty="0" smtClean="0"/>
              <a:t>網站發授權，才能用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的服務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 smtClean="0"/>
              <a:t>事前準備</a:t>
            </a:r>
            <a:r>
              <a:rPr lang="en-US" altLang="zh-TW" sz="24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跟原廠申請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長期使用，例如 </a:t>
            </a:r>
            <a:r>
              <a:rPr lang="en-US" altLang="zh-TW" sz="2400" dirty="0" smtClean="0"/>
              <a:t>1</a:t>
            </a:r>
            <a:r>
              <a:rPr lang="zh-TW" altLang="en-US" sz="2400" dirty="0" smtClean="0"/>
              <a:t> 年</a:t>
            </a:r>
            <a:r>
              <a:rPr lang="en-US" altLang="zh-TW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每次要使用</a:t>
            </a:r>
            <a:r>
              <a:rPr lang="zh-TW" altLang="en-US" sz="2400" dirty="0"/>
              <a:t> </a:t>
            </a:r>
            <a:r>
              <a:rPr lang="en-US" altLang="zh-TW" sz="2400" dirty="0"/>
              <a:t>API </a:t>
            </a:r>
            <a:r>
              <a:rPr lang="zh-TW" altLang="en-US" sz="2400" dirty="0" smtClean="0"/>
              <a:t>服務時，就拿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API</a:t>
            </a:r>
            <a:r>
              <a:rPr lang="zh-TW" altLang="en-US" sz="2400" dirty="0"/>
              <a:t> </a:t>
            </a:r>
            <a:r>
              <a:rPr lang="en-US" altLang="zh-TW" sz="2400" dirty="0"/>
              <a:t>KEY</a:t>
            </a:r>
            <a:r>
              <a:rPr lang="zh-TW" altLang="en-US" sz="2400" dirty="0" smtClean="0"/>
              <a:t> 去換</a:t>
            </a:r>
            <a:r>
              <a:rPr lang="zh-TW" altLang="en-US" sz="2400" dirty="0"/>
              <a:t>入場券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(SESSION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TOKEN)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限短期使用，如 </a:t>
            </a:r>
            <a:r>
              <a:rPr lang="en-US" altLang="zh-TW" sz="2400" dirty="0" smtClean="0"/>
              <a:t>1 </a:t>
            </a:r>
            <a:r>
              <a:rPr lang="zh-TW" altLang="en-US" sz="2400" dirty="0" smtClean="0"/>
              <a:t>天，限某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USER</a:t>
            </a:r>
            <a:r>
              <a:rPr lang="zh-TW" altLang="en-US" sz="2400" dirty="0" smtClean="0"/>
              <a:t>，限某來源 </a:t>
            </a:r>
            <a:r>
              <a:rPr lang="en-US" altLang="zh-TW" sz="2400" dirty="0" smtClean="0"/>
              <a:t>IP 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2400" dirty="0" smtClean="0"/>
              <a:t>使用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服務</a:t>
            </a:r>
            <a:r>
              <a:rPr lang="en-US" altLang="zh-TW" sz="24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 smtClean="0"/>
              <a:t>拿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SESSION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TOKEN</a:t>
            </a:r>
            <a:r>
              <a:rPr lang="zh-TW" altLang="en-US" sz="2400" dirty="0" smtClean="0"/>
              <a:t> 去使用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API</a:t>
            </a:r>
            <a:r>
              <a:rPr lang="zh-TW" altLang="en-US" sz="2400" dirty="0" smtClean="0"/>
              <a:t> 服務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 smtClean="0"/>
              <a:t>API</a:t>
            </a:r>
            <a:r>
              <a:rPr lang="zh-TW" altLang="en-US" sz="2400" dirty="0" smtClean="0"/>
              <a:t> 端只看這張入場券 </a:t>
            </a:r>
            <a:r>
              <a:rPr lang="en-US" altLang="zh-TW" sz="2400" dirty="0" smtClean="0"/>
              <a:t>(SESSION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TOKEN)</a:t>
            </a:r>
            <a:r>
              <a:rPr lang="zh-TW" altLang="en-US" sz="2400" dirty="0" smtClean="0"/>
              <a:t>，就要決定讓不讓他使用服務</a:t>
            </a:r>
            <a:endParaRPr lang="en-US" altLang="zh-TW" sz="2400" dirty="0" smtClean="0"/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13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94" y="1628564"/>
            <a:ext cx="5130436" cy="3142728"/>
          </a:xfrm>
          <a:prstGeom prst="rect">
            <a:avLst/>
          </a:prstGeom>
        </p:spPr>
      </p:pic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05" y="1628564"/>
            <a:ext cx="3429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1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 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認證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由開發者或是使用者，事先跟服務端申請，供將來程式呼叫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時可以使用的依據。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可以把他想像成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替程式申請的帳號密碼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，有帳號密碼之後你的程式就可以使用服務端提供的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挑戰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避免偽造。只有服務端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原廠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發的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才能使用。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660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 smtClean="0"/>
              <a:t>(</a:t>
            </a:r>
            <a:r>
              <a:rPr lang="zh-TW" altLang="en-US" sz="2800" dirty="0" smtClean="0"/>
              <a:t>授權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 程式要開始使用服務時，先跟服務端連線，確認授權無誤之後，取得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做為這次使用的依據。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可以把他想像成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程式要先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登入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服務端之後才能使用。登入時檢查過權限後就能取得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，之後到登出前，或是登入期限過期之前，憑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 都能任意使用服務，不用再驗證。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zh-TW" altLang="en-US" sz="2800" dirty="0" smtClean="0"/>
              <a:t>挑戰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避免被濫用，或是 </a:t>
            </a:r>
            <a:r>
              <a:rPr lang="en-US" altLang="zh-TW" sz="2800" dirty="0" smtClean="0"/>
              <a:t>REPLY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ATTACK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9791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KEY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7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SESSION KEY </a:t>
            </a:r>
            <a:r>
              <a:rPr lang="zh-TW" altLang="en-US" dirty="0" smtClean="0"/>
              <a:t>運作的方式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程式端拿 </a:t>
            </a:r>
            <a:r>
              <a:rPr lang="en-US" altLang="zh-TW" sz="2800" dirty="0" smtClean="0"/>
              <a:t>API KEY </a:t>
            </a:r>
            <a:r>
              <a:rPr lang="zh-TW" altLang="en-US" sz="2800" dirty="0" smtClean="0"/>
              <a:t>給服務端，通過服務端檢驗後，可以取得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程式端拿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SESSION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，再次到服務端呼叫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服務端檢驗</a:t>
            </a:r>
            <a:r>
              <a:rPr lang="zh-TW" altLang="en-US" sz="2800" dirty="0"/>
              <a:t> </a:t>
            </a:r>
            <a:r>
              <a:rPr lang="en-US" altLang="zh-TW" sz="2800" dirty="0"/>
              <a:t>SESSION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[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驗證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]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無誤之後就正式接受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呼叫。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…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(REPEAT)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程式端主動告知服務端，不再使用服務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登出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程式端沒有告知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登出</a:t>
            </a:r>
            <a:r>
              <a:rPr lang="en-US" altLang="zh-TW" sz="2800" dirty="0" smtClean="0"/>
              <a:t>)</a:t>
            </a:r>
            <a:r>
              <a:rPr lang="zh-TW" altLang="en-US" sz="2800" dirty="0" smtClean="0"/>
              <a:t>，服務端經過指定時間之後作廢該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KEY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939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挑</a:t>
            </a:r>
            <a:r>
              <a:rPr lang="zh-TW" altLang="en-US" dirty="0"/>
              <a:t>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該驗證什麼</a:t>
            </a:r>
            <a:r>
              <a:rPr lang="en-US" altLang="zh-TW" sz="2800" dirty="0" smtClean="0"/>
              <a:t>?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每次都驗證好麻煩</a:t>
            </a:r>
            <a:r>
              <a:rPr lang="en-US" altLang="zh-TW" sz="2800" dirty="0" smtClean="0"/>
              <a:t>)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若只看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不考慮查詢 </a:t>
            </a:r>
            <a:r>
              <a:rPr lang="en-US" altLang="zh-TW" sz="2400" dirty="0" smtClean="0"/>
              <a:t>DB)</a:t>
            </a:r>
            <a:r>
              <a:rPr lang="zh-TW" altLang="en-US" sz="2400" dirty="0" smtClean="0"/>
              <a:t> 如何確認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是我發出去的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如何確認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是不是過期了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r>
              <a:rPr lang="zh-TW" altLang="en-US" sz="2400" dirty="0" smtClean="0"/>
              <a:t>如何確認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SESSION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KEY</a:t>
            </a:r>
            <a:r>
              <a:rPr lang="zh-TW" altLang="en-US" sz="2400" dirty="0" smtClean="0"/>
              <a:t> 沒有被竄改</a:t>
            </a:r>
            <a:r>
              <a:rPr lang="en-US" altLang="zh-TW" sz="2400" dirty="0" smtClean="0"/>
              <a:t>?</a:t>
            </a:r>
          </a:p>
          <a:p>
            <a:pPr marL="635508" lvl="1" indent="-342900">
              <a:buFont typeface="Wingdings" panose="05000000000000000000" pitchFamily="2" charset="2"/>
              <a:buChar char="n"/>
            </a:pPr>
            <a:endParaRPr lang="en-US" altLang="zh-TW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如何應付 </a:t>
            </a:r>
            <a:r>
              <a:rPr lang="en-US" altLang="zh-TW" sz="2800" dirty="0" smtClean="0"/>
              <a:t>“</a:t>
            </a:r>
            <a:r>
              <a:rPr lang="zh-TW" altLang="en-US" sz="2800" dirty="0" smtClean="0"/>
              <a:t>第三者</a:t>
            </a:r>
            <a:r>
              <a:rPr lang="en-US" altLang="zh-TW" sz="2800" dirty="0" smtClean="0"/>
              <a:t>”</a:t>
            </a:r>
            <a:r>
              <a:rPr lang="zh-TW" altLang="en-US" sz="2800" dirty="0" smtClean="0"/>
              <a:t> 的 </a:t>
            </a:r>
            <a:r>
              <a:rPr lang="en-US" altLang="zh-TW" sz="2800" dirty="0" smtClean="0"/>
              <a:t>REPLY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ATTACK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?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2600" dirty="0" smtClean="0"/>
              <a:t>EXPIRED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2600" dirty="0" smtClean="0"/>
              <a:t>IP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zh-TW" altLang="en-US" sz="2600" dirty="0" smtClean="0"/>
              <a:t>其他任何你能識別來源的資訊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72717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86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42416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4542417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55494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1748118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721224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8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JWT (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> Web Token)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土砲之後，正式要使用時</a:t>
            </a:r>
            <a:r>
              <a:rPr lang="zh-TW" altLang="en-US" dirty="0"/>
              <a:t>，</a:t>
            </a:r>
            <a:r>
              <a:rPr lang="zh-TW" altLang="en-US" dirty="0" smtClean="0"/>
              <a:t>還是要選擇成熟可靠的套件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73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JWT</a:t>
            </a:r>
            <a:r>
              <a:rPr lang="zh-TW" altLang="en-US" dirty="0" smtClean="0"/>
              <a:t> 能做什麼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跟前面一樣的事情，但是比你自己土砲強的地方在於</a:t>
            </a:r>
            <a:r>
              <a:rPr lang="en-US" altLang="zh-TW" sz="28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用的人多</a:t>
            </a:r>
            <a:r>
              <a:rPr lang="en-US" altLang="zh-TW" sz="2800" dirty="0" smtClean="0"/>
              <a:t>!!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已經產生兩億筆資料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支援的平台多</a:t>
            </a:r>
            <a:r>
              <a:rPr lang="en-US" altLang="zh-TW" sz="2800" dirty="0" smtClean="0"/>
              <a:t>!!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(</a:t>
            </a:r>
            <a:r>
              <a:rPr lang="en-US" altLang="zh-TW" sz="2800" dirty="0">
                <a:hlinkClick r:id="rId2"/>
              </a:rPr>
              <a:t>https://jwt.io</a:t>
            </a:r>
            <a:r>
              <a:rPr lang="en-US" altLang="zh-TW" sz="2800" dirty="0" smtClean="0">
                <a:hlinkClick r:id="rId2"/>
              </a:rPr>
              <a:t>/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支援的演算法多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有公信力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人家相信他不相信你</a:t>
            </a:r>
            <a:r>
              <a:rPr lang="en-US" altLang="zh-TW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工具支援完整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(debugger,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browser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plugins …)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30" y="2362932"/>
            <a:ext cx="3600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1" y="286603"/>
            <a:ext cx="7396568" cy="5887218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846277" y="457200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重點在你如何運用他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846277" y="2825261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把你想要藉著 </a:t>
            </a:r>
            <a:r>
              <a:rPr lang="en-US" altLang="zh-TW" dirty="0" smtClean="0"/>
              <a:t>TOKEN </a:t>
            </a:r>
            <a:r>
              <a:rPr lang="zh-TW" altLang="en-US" dirty="0" smtClean="0"/>
              <a:t>傳遞跟驗證的資訊，放在 </a:t>
            </a:r>
            <a:r>
              <a:rPr lang="en-US" altLang="zh-TW" dirty="0" smtClean="0"/>
              <a:t>PAYLOAD</a:t>
            </a:r>
            <a:r>
              <a:rPr lang="zh-TW" altLang="en-US" dirty="0" smtClean="0"/>
              <a:t> 裡面就行了。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846277" y="4830690"/>
            <a:ext cx="4806461" cy="1280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當你不確定你接到的 </a:t>
            </a:r>
            <a:r>
              <a:rPr lang="en-US" altLang="zh-TW" dirty="0" smtClean="0"/>
              <a:t>TOKEN</a:t>
            </a:r>
            <a:r>
              <a:rPr lang="zh-TW" altLang="en-US" dirty="0" smtClean="0"/>
              <a:t> 是不是夠可靠</a:t>
            </a:r>
            <a:r>
              <a:rPr lang="en-US" altLang="zh-TW" dirty="0" smtClean="0"/>
              <a:t>?</a:t>
            </a:r>
          </a:p>
          <a:p>
            <a:pPr algn="ctr"/>
            <a:r>
              <a:rPr lang="zh-TW" altLang="en-US" dirty="0" smtClean="0"/>
              <a:t>用</a:t>
            </a:r>
            <a:r>
              <a:rPr lang="zh-TW" altLang="en-US" dirty="0"/>
              <a:t> </a:t>
            </a:r>
            <a:r>
              <a:rPr lang="en-US" altLang="zh-TW" dirty="0" smtClean="0"/>
              <a:t>JWT</a:t>
            </a:r>
            <a:r>
              <a:rPr lang="zh-TW" altLang="en-US" dirty="0" smtClean="0"/>
              <a:t> 解碼</a:t>
            </a:r>
            <a:r>
              <a:rPr lang="zh-TW" altLang="en-US" dirty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驗證就好了。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1600" y="6438900"/>
            <a:ext cx="418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JWT </a:t>
            </a:r>
            <a:r>
              <a:rPr lang="zh-TW" altLang="en-US" dirty="0" smtClean="0">
                <a:solidFill>
                  <a:schemeClr val="bg1"/>
                </a:solidFill>
              </a:rPr>
              <a:t>怎麼用</a:t>
            </a:r>
            <a:r>
              <a:rPr lang="en-US" altLang="zh-TW" dirty="0" smtClean="0">
                <a:solidFill>
                  <a:schemeClr val="bg1"/>
                </a:solidFill>
              </a:rPr>
              <a:t>?</a:t>
            </a:r>
            <a:r>
              <a:rPr lang="zh-TW" altLang="en-US" dirty="0" smtClean="0">
                <a:solidFill>
                  <a:schemeClr val="bg1"/>
                </a:solidFill>
              </a:rPr>
              <a:t>   </a:t>
            </a:r>
            <a:r>
              <a:rPr lang="en-US" altLang="zh-TW" dirty="0" smtClean="0">
                <a:solidFill>
                  <a:schemeClr val="bg1"/>
                </a:solidFill>
              </a:rPr>
              <a:t>https</a:t>
            </a:r>
            <a:r>
              <a:rPr lang="en-US" altLang="zh-TW" dirty="0">
                <a:solidFill>
                  <a:schemeClr val="bg1"/>
                </a:solidFill>
              </a:rPr>
              <a:t>://jwt.io/introduction/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0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其他應用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TOKEN</a:t>
            </a:r>
            <a:r>
              <a:rPr lang="zh-TW" altLang="en-US" dirty="0" smtClean="0"/>
              <a:t> 還能用在哪裡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如果你靠寫套裝程式賣錢 </a:t>
            </a:r>
            <a:r>
              <a:rPr lang="en-US" altLang="zh-TW" dirty="0" smtClean="0"/>
              <a:t>(</a:t>
            </a:r>
            <a:r>
              <a:rPr lang="zh-TW" altLang="en-US" dirty="0" smtClean="0"/>
              <a:t>授權</a:t>
            </a:r>
            <a:r>
              <a:rPr lang="en-US" altLang="zh-TW" dirty="0" smtClean="0"/>
              <a:t>)…</a:t>
            </a:r>
            <a:endParaRPr lang="zh-TW" altLang="en-US" dirty="0"/>
          </a:p>
        </p:txBody>
      </p:sp>
      <p:sp>
        <p:nvSpPr>
          <p:cNvPr id="14" name="雲朵形 13"/>
          <p:cNvSpPr/>
          <p:nvPr/>
        </p:nvSpPr>
        <p:spPr>
          <a:xfrm>
            <a:off x="1597799" y="2045578"/>
            <a:ext cx="4002505" cy="2390274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09" y="2827535"/>
            <a:ext cx="690013" cy="826363"/>
          </a:xfrm>
          <a:prstGeom prst="rect">
            <a:avLst/>
          </a:prstGeom>
        </p:spPr>
      </p:pic>
      <p:pic>
        <p:nvPicPr>
          <p:cNvPr id="16" name="圖片 15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46" y="2827534"/>
            <a:ext cx="690013" cy="826363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83" y="2827534"/>
            <a:ext cx="690013" cy="82636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577914" y="3653897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@ Cloud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1818806" y="479096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當作授權序號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驗證過是原廠給的再啟用系統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7352099" y="479096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產生授權碼</a:t>
            </a:r>
            <a:endParaRPr lang="zh-TW" altLang="en-US" dirty="0"/>
          </a:p>
        </p:txBody>
      </p:sp>
      <p:cxnSp>
        <p:nvCxnSpPr>
          <p:cNvPr id="4" name="直線單箭頭接點 3"/>
          <p:cNvCxnSpPr>
            <a:stCxn id="9" idx="1"/>
            <a:endCxn id="19" idx="3"/>
          </p:cNvCxnSpPr>
          <p:nvPr/>
        </p:nvCxnSpPr>
        <p:spPr>
          <a:xfrm flipH="1">
            <a:off x="5379295" y="5388840"/>
            <a:ext cx="1972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7352099" y="2458143"/>
            <a:ext cx="3560489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簽約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付款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endCxn id="13" idx="1"/>
          </p:cNvCxnSpPr>
          <p:nvPr/>
        </p:nvCxnSpPr>
        <p:spPr>
          <a:xfrm>
            <a:off x="5600304" y="3056020"/>
            <a:ext cx="1751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13" idx="2"/>
            <a:endCxn id="9" idx="0"/>
          </p:cNvCxnSpPr>
          <p:nvPr/>
        </p:nvCxnSpPr>
        <p:spPr>
          <a:xfrm>
            <a:off x="9132344" y="3653897"/>
            <a:ext cx="0" cy="113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1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如果你靠線上服務賺錢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我想委託通路商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代理商代管及架設服務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我想委託通路商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代理商替我服務客戶</a:t>
            </a:r>
            <a:r>
              <a:rPr lang="zh-TW" altLang="en-US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包含安裝系統</a:t>
            </a:r>
            <a:r>
              <a:rPr lang="en-US" altLang="zh-TW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我擔心服務商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代理商背地服務了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個客戶，可是只給我</a:t>
            </a:r>
            <a:r>
              <a:rPr lang="en-US" altLang="zh-TW" dirty="0" smtClean="0"/>
              <a:t>10</a:t>
            </a:r>
            <a:r>
              <a:rPr lang="zh-TW" altLang="en-US" dirty="0" smtClean="0"/>
              <a:t>套授權費</a:t>
            </a:r>
            <a:r>
              <a:rPr lang="en-US" altLang="zh-TW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我擔心服務商 </a:t>
            </a:r>
            <a:r>
              <a:rPr lang="en-US" altLang="zh-TW" dirty="0" smtClean="0"/>
              <a:t>/</a:t>
            </a:r>
            <a:r>
              <a:rPr lang="zh-TW" altLang="en-US" dirty="0" smtClean="0"/>
              <a:t> 代理商只給我第一年的授權費，但是私下服務了客戶 </a:t>
            </a:r>
            <a:r>
              <a:rPr lang="en-US" altLang="zh-TW" dirty="0" smtClean="0"/>
              <a:t>5</a:t>
            </a:r>
            <a:r>
              <a:rPr lang="zh-TW" altLang="en-US" dirty="0" smtClean="0"/>
              <a:t> 年還在繼續用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86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雲朵形 17"/>
          <p:cNvSpPr/>
          <p:nvPr/>
        </p:nvSpPr>
        <p:spPr>
          <a:xfrm>
            <a:off x="6822182" y="4207503"/>
            <a:ext cx="4572048" cy="2913880"/>
          </a:xfrm>
          <a:prstGeom prst="cloud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雲朵形 16"/>
          <p:cNvSpPr/>
          <p:nvPr/>
        </p:nvSpPr>
        <p:spPr>
          <a:xfrm>
            <a:off x="466006" y="4207503"/>
            <a:ext cx="4572048" cy="2913880"/>
          </a:xfrm>
          <a:prstGeom prst="cloud">
            <a:avLst/>
          </a:prstGeom>
          <a:ln>
            <a:prstDash val="lg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雲朵形 4"/>
          <p:cNvSpPr/>
          <p:nvPr/>
        </p:nvSpPr>
        <p:spPr>
          <a:xfrm>
            <a:off x="3731400" y="533301"/>
            <a:ext cx="4002505" cy="2390274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10" y="1315258"/>
            <a:ext cx="690013" cy="826363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47" y="1315257"/>
            <a:ext cx="690013" cy="826363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84" y="1315257"/>
            <a:ext cx="690013" cy="82636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11515" y="2141620"/>
            <a:ext cx="20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#A @ Cloud</a:t>
            </a:r>
            <a:endParaRPr lang="zh-TW" altLang="en-US" dirty="0"/>
          </a:p>
        </p:txBody>
      </p:sp>
      <p:pic>
        <p:nvPicPr>
          <p:cNvPr id="9" name="圖片 8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17" y="4972857"/>
            <a:ext cx="690013" cy="82636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759768" y="5799220"/>
            <a:ext cx="22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#B @ Intranet</a:t>
            </a:r>
            <a:endParaRPr lang="zh-TW" altLang="en-US" dirty="0"/>
          </a:p>
        </p:txBody>
      </p:sp>
      <p:pic>
        <p:nvPicPr>
          <p:cNvPr id="11" name="圖片 10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60" y="4972857"/>
            <a:ext cx="690013" cy="826363"/>
          </a:xfrm>
          <a:prstGeom prst="rect">
            <a:avLst/>
          </a:prstGeom>
        </p:spPr>
      </p:pic>
      <p:pic>
        <p:nvPicPr>
          <p:cNvPr id="12" name="圖片 11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96" y="4972857"/>
            <a:ext cx="690013" cy="826363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000147" y="5799220"/>
            <a:ext cx="22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Service #C @ Intranet</a:t>
            </a:r>
            <a:endParaRPr lang="zh-TW" altLang="en-US" dirty="0"/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39" y="4972857"/>
            <a:ext cx="690013" cy="826363"/>
          </a:xfrm>
          <a:prstGeom prst="rect">
            <a:avLst/>
          </a:prstGeom>
        </p:spPr>
      </p:pic>
      <p:pic>
        <p:nvPicPr>
          <p:cNvPr id="15" name="圖片 14" descr="... You Are Logged On To Windows With An Administrator Account ~ bench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124" y="1240431"/>
            <a:ext cx="927285" cy="92728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7572561" y="214162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Partner Services</a:t>
            </a:r>
            <a:br>
              <a:rPr lang="en-US" altLang="zh-TW" dirty="0" smtClean="0"/>
            </a:br>
            <a:r>
              <a:rPr lang="en-US" altLang="zh-TW" dirty="0" smtClean="0"/>
              <a:t>(</a:t>
            </a:r>
            <a:r>
              <a:rPr lang="zh-TW" altLang="en-US" dirty="0" smtClean="0"/>
              <a:t>負責安裝與維護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cxnSp>
        <p:nvCxnSpPr>
          <p:cNvPr id="23" name="直線單箭頭接點 22"/>
          <p:cNvCxnSpPr/>
          <p:nvPr/>
        </p:nvCxnSpPr>
        <p:spPr>
          <a:xfrm flipV="1">
            <a:off x="3633273" y="2799347"/>
            <a:ext cx="1664250" cy="222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 flipV="1">
            <a:off x="6213716" y="2854740"/>
            <a:ext cx="1975779" cy="246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692206" y="372494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SERVER1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3591758" y="5661383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SERVER2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9533001" y="5695693"/>
            <a:ext cx="3039194" cy="11371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Site Token</a:t>
            </a:r>
          </a:p>
          <a:p>
            <a:r>
              <a:rPr lang="en-US" altLang="zh-TW" dirty="0" smtClean="0"/>
              <a:t>--------------------------------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 ID: </a:t>
            </a:r>
            <a:r>
              <a:rPr lang="en-US" altLang="zh-TW" b="1" dirty="0" smtClean="0">
                <a:solidFill>
                  <a:srgbClr val="FF0000"/>
                </a:solidFill>
              </a:rPr>
              <a:t>SERVER3</a:t>
            </a:r>
          </a:p>
          <a:p>
            <a:pPr marL="285750" indent="-285750">
              <a:buFontTx/>
              <a:buChar char="-"/>
            </a:pPr>
            <a:r>
              <a:rPr lang="en-US" altLang="zh-TW" dirty="0" smtClean="0"/>
              <a:t>Site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URL: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http://server3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120395" y="3147031"/>
            <a:ext cx="4801438" cy="14966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Service Token</a:t>
            </a:r>
          </a:p>
          <a:p>
            <a:r>
              <a:rPr lang="en-US" altLang="zh-TW" dirty="0" smtClean="0"/>
              <a:t>---------------------------------------------------------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允許 </a:t>
            </a:r>
            <a:r>
              <a:rPr lang="en-US" altLang="zh-TW" b="1" dirty="0" smtClean="0">
                <a:solidFill>
                  <a:srgbClr val="FF0000"/>
                </a:solidFill>
              </a:rPr>
              <a:t>SERVER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 </a:t>
            </a:r>
            <a:r>
              <a:rPr lang="en-US" altLang="zh-TW" b="1" dirty="0" smtClean="0">
                <a:solidFill>
                  <a:srgbClr val="FF0000"/>
                </a:solidFill>
              </a:rPr>
              <a:t>SERVER 1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的服務</a:t>
            </a:r>
            <a:endParaRPr lang="en-US" altLang="zh-TW" dirty="0" smtClean="0"/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啟用功能</a:t>
            </a:r>
            <a:r>
              <a:rPr lang="zh-TW" altLang="en-US" dirty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A</a:t>
            </a:r>
            <a:r>
              <a:rPr lang="zh-TW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</a:rPr>
              <a:t>B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合約期限</a:t>
            </a:r>
            <a:r>
              <a:rPr lang="zh-TW" altLang="en-US" dirty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2018/12/31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7081651" y="3029444"/>
            <a:ext cx="4801438" cy="14966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/>
              <a:t>Service Token</a:t>
            </a:r>
          </a:p>
          <a:p>
            <a:r>
              <a:rPr lang="en-US" altLang="zh-TW" dirty="0" smtClean="0"/>
              <a:t>---------------------------------------------------------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允許 </a:t>
            </a:r>
            <a:r>
              <a:rPr lang="en-US" altLang="zh-TW" b="1" dirty="0" smtClean="0">
                <a:solidFill>
                  <a:srgbClr val="FF0000"/>
                </a:solidFill>
              </a:rPr>
              <a:t>SERVER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r>
              <a:rPr lang="en-US" altLang="zh-TW" dirty="0" smtClean="0"/>
              <a:t> </a:t>
            </a:r>
            <a:r>
              <a:rPr lang="zh-TW" altLang="en-US" dirty="0" smtClean="0"/>
              <a:t>使用 </a:t>
            </a:r>
            <a:r>
              <a:rPr lang="en-US" altLang="zh-TW" b="1" dirty="0" smtClean="0">
                <a:solidFill>
                  <a:srgbClr val="FF0000"/>
                </a:solidFill>
              </a:rPr>
              <a:t>SERVER 1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的服務</a:t>
            </a:r>
            <a:endParaRPr lang="en-US" altLang="zh-TW" dirty="0" smtClean="0"/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啟用功能</a:t>
            </a:r>
            <a:r>
              <a:rPr lang="zh-TW" altLang="en-US" dirty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B</a:t>
            </a:r>
            <a:r>
              <a:rPr lang="zh-TW" altLang="en-US" b="1" dirty="0" smtClean="0">
                <a:solidFill>
                  <a:srgbClr val="FF0000"/>
                </a:solidFill>
              </a:rPr>
              <a:t>、</a:t>
            </a:r>
            <a:r>
              <a:rPr lang="en-US" altLang="zh-TW" b="1" dirty="0" smtClean="0">
                <a:solidFill>
                  <a:srgbClr val="FF0000"/>
                </a:solidFill>
              </a:rPr>
              <a:t>C</a:t>
            </a:r>
          </a:p>
          <a:p>
            <a:pPr marL="285750" indent="-285750">
              <a:buFontTx/>
              <a:buChar char="-"/>
            </a:pPr>
            <a:r>
              <a:rPr lang="zh-TW" altLang="en-US" dirty="0" smtClean="0"/>
              <a:t>合約期限</a:t>
            </a:r>
            <a:r>
              <a:rPr lang="zh-TW" altLang="en-US" dirty="0"/>
              <a:t> </a:t>
            </a:r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2020/12/31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6" name="圖片 25" descr="... You Are Logged On To Windows With An Administrator Account ~ bench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23" y="18647"/>
            <a:ext cx="927285" cy="92728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0108295" y="919836"/>
            <a:ext cx="208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/>
              <a:t>原廠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只負責產生 </a:t>
            </a:r>
            <a:r>
              <a:rPr lang="en-US" altLang="zh-TW" dirty="0" smtClean="0"/>
              <a:t>Token)</a:t>
            </a:r>
          </a:p>
        </p:txBody>
      </p:sp>
      <p:cxnSp>
        <p:nvCxnSpPr>
          <p:cNvPr id="20" name="直線單箭頭接點 19"/>
          <p:cNvCxnSpPr>
            <a:endCxn id="15" idx="3"/>
          </p:cNvCxnSpPr>
          <p:nvPr/>
        </p:nvCxnSpPr>
        <p:spPr>
          <a:xfrm flipH="1">
            <a:off x="8992409" y="1509633"/>
            <a:ext cx="1115886" cy="19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Question?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4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0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47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68974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218237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15547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307937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307937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補充資料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41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的向前相容機制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Interface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Q:</a:t>
            </a:r>
            <a:r>
              <a:rPr lang="zh-TW" altLang="en-US" sz="2800" dirty="0" smtClean="0"/>
              <a:t> 為什麼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埠的規格先被設計出來，卻可以搭配之後才出現的設備</a:t>
            </a:r>
            <a:r>
              <a:rPr lang="en-US" altLang="zh-TW" sz="2800" dirty="0" smtClean="0"/>
              <a:t>?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sz="2800" dirty="0" smtClean="0"/>
              <a:t>(</a:t>
            </a:r>
            <a:r>
              <a:rPr lang="zh-TW" altLang="en-US" sz="2800" dirty="0" smtClean="0"/>
              <a:t>如 </a:t>
            </a:r>
            <a:r>
              <a:rPr lang="en-US" altLang="zh-TW" sz="2800" dirty="0" smtClean="0"/>
              <a:t>Mouse,</a:t>
            </a:r>
            <a:r>
              <a:rPr lang="zh-TW" altLang="en-US" sz="2800" dirty="0" smtClean="0"/>
              <a:t> 手機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隨身碟</a:t>
            </a:r>
            <a:r>
              <a:rPr lang="en-US" altLang="zh-TW" sz="2800" dirty="0" smtClean="0"/>
              <a:t>…)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Q: </a:t>
            </a:r>
            <a:r>
              <a:rPr lang="zh-TW" altLang="en-US" sz="2800" dirty="0" smtClean="0"/>
              <a:t>為什麼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2.0 </a:t>
            </a:r>
            <a:r>
              <a:rPr lang="zh-TW" altLang="en-US" sz="2800" dirty="0" smtClean="0"/>
              <a:t>時代的隨身碟，插到 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3.0</a:t>
            </a:r>
            <a:r>
              <a:rPr lang="zh-TW" altLang="en-US" sz="2800" dirty="0" smtClean="0"/>
              <a:t> 也可以使用</a:t>
            </a:r>
            <a:r>
              <a:rPr lang="en-US" altLang="zh-TW" sz="2800" dirty="0" smtClean="0"/>
              <a:t>?</a:t>
            </a:r>
          </a:p>
          <a:p>
            <a:endParaRPr lang="en-US" altLang="zh-TW" sz="2800" dirty="0"/>
          </a:p>
          <a:p>
            <a:r>
              <a:rPr lang="en-US" altLang="zh-TW" sz="2800" dirty="0" smtClean="0"/>
              <a:t>Q:</a:t>
            </a:r>
            <a:r>
              <a:rPr lang="zh-TW" altLang="en-US" sz="2800" dirty="0" smtClean="0"/>
              <a:t> 為什麼 </a:t>
            </a:r>
            <a:r>
              <a:rPr lang="en-US" altLang="zh-TW" sz="2800" dirty="0" smtClean="0"/>
              <a:t>WORD 1.0 </a:t>
            </a:r>
            <a:r>
              <a:rPr lang="zh-TW" altLang="en-US" sz="2800" dirty="0" smtClean="0"/>
              <a:t>無法開啟 </a:t>
            </a:r>
            <a:r>
              <a:rPr lang="en-US" altLang="zh-TW" sz="2800" dirty="0" smtClean="0"/>
              <a:t>WORD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2016</a:t>
            </a:r>
            <a:r>
              <a:rPr lang="zh-TW" altLang="en-US" sz="2800" dirty="0" smtClean="0"/>
              <a:t> 的檔案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83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「USB spec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" y="631537"/>
            <a:ext cx="3462528" cy="551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「phone jack spec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265" y="631536"/>
            <a:ext cx="7621467" cy="53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A:</a:t>
            </a:r>
            <a:r>
              <a:rPr lang="zh-TW" altLang="en-US" dirty="0" smtClean="0"/>
              <a:t> 因為硬體都有介面規範 </a:t>
            </a:r>
            <a:r>
              <a:rPr lang="en-US" altLang="zh-TW" dirty="0" smtClean="0"/>
              <a:t>(interface)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只要 </a:t>
            </a:r>
            <a:r>
              <a:rPr lang="en-US" altLang="zh-TW" sz="2800" dirty="0" smtClean="0"/>
              <a:t>Host / Device </a:t>
            </a:r>
            <a:r>
              <a:rPr lang="zh-TW" altLang="en-US" sz="2800" dirty="0" smtClean="0"/>
              <a:t>都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符合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Interface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 設計規範</a:t>
            </a:r>
            <a:r>
              <a:rPr lang="zh-TW" altLang="en-US" sz="2800" dirty="0" smtClean="0"/>
              <a:t>，彼此就能搭配使用。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 smtClean="0"/>
              <a:t>Interface </a:t>
            </a:r>
            <a:r>
              <a:rPr lang="zh-TW" altLang="en-US" sz="2800" dirty="0" smtClean="0"/>
              <a:t>只要更改 </a:t>
            </a:r>
            <a:r>
              <a:rPr lang="en-US" altLang="zh-TW" sz="2800" dirty="0" smtClean="0"/>
              <a:t>(ex: USB </a:t>
            </a:r>
            <a:r>
              <a:rPr lang="en-US" altLang="zh-TW" sz="2800" dirty="0" err="1" smtClean="0"/>
              <a:t>v.s</a:t>
            </a:r>
            <a:r>
              <a:rPr lang="en-US" altLang="zh-TW" sz="2800" dirty="0" smtClean="0"/>
              <a:t>. USB TYPE-C), </a:t>
            </a:r>
            <a:r>
              <a:rPr lang="zh-TW" altLang="en-US" sz="2800" dirty="0" smtClean="0"/>
              <a:t>設備就無法直接使用，需要透過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轉接頭</a:t>
            </a:r>
            <a:r>
              <a:rPr lang="zh-TW" altLang="en-US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/>
          </a:p>
          <a:p>
            <a:r>
              <a:rPr lang="en-US" altLang="zh-TW" sz="2800" dirty="0" smtClean="0"/>
              <a:t>USB1.0</a:t>
            </a:r>
            <a:r>
              <a:rPr lang="zh-TW" altLang="en-US" sz="2800" dirty="0" smtClean="0"/>
              <a:t> 最早的規格在 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1996</a:t>
            </a:r>
            <a:r>
              <a:rPr lang="zh-TW" altLang="en-US" sz="2800" dirty="0" smtClean="0"/>
              <a:t> 定案</a:t>
            </a:r>
            <a:r>
              <a:rPr lang="en-US" altLang="zh-TW" sz="2800" dirty="0" smtClean="0"/>
              <a:t>, </a:t>
            </a:r>
            <a:r>
              <a:rPr lang="zh-TW" altLang="en-US" sz="2800" dirty="0" smtClean="0"/>
              <a:t>當時的設備到現在都還能使用。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16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服務的介面 </a:t>
            </a:r>
            <a:r>
              <a:rPr lang="en-US" altLang="zh-TW" dirty="0" smtClean="0"/>
              <a:t>(API)</a:t>
            </a:r>
            <a:r>
              <a:rPr lang="zh-TW" altLang="en-US" dirty="0" smtClean="0"/>
              <a:t> 如何像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 般長壽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9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042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74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68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6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1092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271092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10927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10927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373906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42416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4542417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581264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7581265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55494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1748118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721224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32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8539</TotalTime>
  <Words>2293</Words>
  <Application>Microsoft Office PowerPoint</Application>
  <PresentationFormat>寬螢幕</PresentationFormat>
  <Paragraphs>432</Paragraphs>
  <Slides>89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89</vt:i4>
      </vt:variant>
    </vt:vector>
  </HeadingPairs>
  <TitlesOfParts>
    <vt:vector size="102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回顧</vt:lpstr>
      <vt:lpstr>5-30721_Build_2016_Template_Dark</vt:lpstr>
      <vt:lpstr>5-30721_Build_2016_Template_Light</vt:lpstr>
      <vt:lpstr>天體</vt:lpstr>
      <vt:lpstr>微服務架構與實戰 #2</vt:lpstr>
      <vt:lpstr>AGENDA (ALL)</vt:lpstr>
      <vt:lpstr>AGENDA (12/29)</vt:lpstr>
      <vt:lpstr>微服務架構 (續)</vt:lpstr>
      <vt:lpstr>Windows Container Basic</vt:lpstr>
      <vt:lpstr>Container Tech:</vt:lpstr>
      <vt:lpstr>Docker (Linux)</vt:lpstr>
      <vt:lpstr>Docker for Windows</vt:lpstr>
      <vt:lpstr>Windows Container</vt:lpstr>
      <vt:lpstr>Windows Container License</vt:lpstr>
      <vt:lpstr>Windows Container on Win10</vt:lpstr>
      <vt:lpstr>Windows Container on WinServer</vt:lpstr>
      <vt:lpstr>Container Fundamentals</vt:lpstr>
      <vt:lpstr>Container Image Layers</vt:lpstr>
      <vt:lpstr>PowerPoint 簡報</vt:lpstr>
      <vt:lpstr>微服務架構 (續)</vt:lpstr>
      <vt:lpstr>PowerPoint 簡報</vt:lpstr>
      <vt:lpstr>PowerPoint 簡報</vt:lpstr>
      <vt:lpstr>微服務版本的架構 (2016) </vt:lpstr>
      <vt:lpstr>導讀: Introduction to Microservices</vt:lpstr>
      <vt:lpstr>#2, Using API Gateway</vt:lpstr>
      <vt:lpstr>PowerPoint 簡報</vt:lpstr>
      <vt:lpstr>#4, Service Discovery</vt:lpstr>
      <vt:lpstr>PowerPoint 簡報</vt:lpstr>
      <vt:lpstr>PowerPoint 簡報</vt:lpstr>
      <vt:lpstr>PowerPoint 簡報</vt:lpstr>
      <vt:lpstr>#5, Event-Driven</vt:lpstr>
      <vt:lpstr>PowerPoint 簡報</vt:lpstr>
      <vt:lpstr>PowerPoint 簡報</vt:lpstr>
      <vt:lpstr>PowerPoint 簡報</vt:lpstr>
      <vt:lpstr>#7, Refactoring a Monolith</vt:lpstr>
      <vt:lpstr>PowerPoint 簡報</vt:lpstr>
      <vt:lpstr>PowerPoint 簡報</vt:lpstr>
      <vt:lpstr>PowerPoint 簡報</vt:lpstr>
      <vt:lpstr>PowerPoint 簡報</vt:lpstr>
      <vt:lpstr>小結</vt:lpstr>
      <vt:lpstr>API, API, API</vt:lpstr>
      <vt:lpstr>微服務實作的挑戰</vt:lpstr>
      <vt:lpstr>設計專屬的 API / SDK</vt:lpstr>
      <vt:lpstr>Agenda</vt:lpstr>
      <vt:lpstr>DEMO</vt:lpstr>
      <vt:lpstr>程式架構</vt:lpstr>
      <vt:lpstr>Problem</vt:lpstr>
      <vt:lpstr>DEMO</vt:lpstr>
      <vt:lpstr>程式架構</vt:lpstr>
      <vt:lpstr>Problem</vt:lpstr>
      <vt:lpstr>RESTful API 版本控制策略</vt:lpstr>
      <vt:lpstr>無版本 (只保留最新版本), The Knot</vt:lpstr>
      <vt:lpstr>保留所有版本，用戶端自行選擇</vt:lpstr>
      <vt:lpstr>只保留最新版，但是必須相容舊版</vt:lpstr>
      <vt:lpstr>版本驗證的方式</vt:lpstr>
      <vt:lpstr>DEMO</vt:lpstr>
      <vt:lpstr>小結</vt:lpstr>
      <vt:lpstr>Question?</vt:lpstr>
      <vt:lpstr>服務之間的安全機制</vt:lpstr>
      <vt:lpstr>AGENDA</vt:lpstr>
      <vt:lpstr>API TOKEN 的難題</vt:lpstr>
      <vt:lpstr>RSA 的基本概念</vt:lpstr>
      <vt:lpstr>產生數位簽章</vt:lpstr>
      <vt:lpstr>驗證數位簽章</vt:lpstr>
      <vt:lpstr>跨網站的認證傳遞</vt:lpstr>
      <vt:lpstr>AUTH網站發授權，才能用API的服務</vt:lpstr>
      <vt:lpstr>PowerPoint 簡報</vt:lpstr>
      <vt:lpstr>API KEY</vt:lpstr>
      <vt:lpstr>SESSION KEY</vt:lpstr>
      <vt:lpstr>SESSION KEY</vt:lpstr>
      <vt:lpstr>SESSION KEY 運作的方式</vt:lpstr>
      <vt:lpstr>挑戰</vt:lpstr>
      <vt:lpstr>DEMO</vt:lpstr>
      <vt:lpstr>JWT (Json Web Token)</vt:lpstr>
      <vt:lpstr>JWT 能做什麼?</vt:lpstr>
      <vt:lpstr>PowerPoint 簡報</vt:lpstr>
      <vt:lpstr>其他應用</vt:lpstr>
      <vt:lpstr>如果你靠寫套裝程式賣錢 (授權)…</vt:lpstr>
      <vt:lpstr>如果你靠線上服務賺錢…</vt:lpstr>
      <vt:lpstr>PowerPoint 簡報</vt:lpstr>
      <vt:lpstr>Question?</vt:lpstr>
      <vt:lpstr>PowerPoint 簡報</vt:lpstr>
      <vt:lpstr>PowerPoint 簡報</vt:lpstr>
      <vt:lpstr>補充資料</vt:lpstr>
      <vt:lpstr>API 的向前相容機制</vt:lpstr>
      <vt:lpstr>Interface</vt:lpstr>
      <vt:lpstr>PowerPoint 簡報</vt:lpstr>
      <vt:lpstr>A: 因為硬體都有介面規範 (interface)</vt:lpstr>
      <vt:lpstr>服務的介面 (API) 如何像 USB 般長壽?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Token 入門</dc:title>
  <dc:creator>Andrew Wu</dc:creator>
  <cp:lastModifiedBy>Andrew Wu</cp:lastModifiedBy>
  <cp:revision>136</cp:revision>
  <dcterms:created xsi:type="dcterms:W3CDTF">2016-11-15T09:34:15Z</dcterms:created>
  <dcterms:modified xsi:type="dcterms:W3CDTF">2016-12-27T17:42:51Z</dcterms:modified>
</cp:coreProperties>
</file>